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Default Extension="xx&amp;_nc_gid=HkD1G-04EogBq5pWn8abKg&amp;_nc_ss=7b2a8&amp;oh=00_AQD0KPgmTpa3KUSkZRFrz16UVdfZRdmJkwsCm-UOYkn0cg&amp;oe=6A6D4994"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6" r:id="rId2"/>
    <p:sldId id="267" r:id="rId3"/>
    <p:sldId id="301" r:id="rId4"/>
    <p:sldId id="257" r:id="rId5"/>
    <p:sldId id="311" r:id="rId6"/>
    <p:sldId id="260" r:id="rId7"/>
    <p:sldId id="323" r:id="rId8"/>
    <p:sldId id="272" r:id="rId9"/>
    <p:sldId id="263" r:id="rId10"/>
    <p:sldId id="261" r:id="rId11"/>
    <p:sldId id="304" r:id="rId12"/>
    <p:sldId id="274" r:id="rId13"/>
    <p:sldId id="275" r:id="rId14"/>
    <p:sldId id="265" r:id="rId15"/>
    <p:sldId id="276" r:id="rId16"/>
    <p:sldId id="277" r:id="rId17"/>
    <p:sldId id="278" r:id="rId18"/>
    <p:sldId id="302" r:id="rId19"/>
    <p:sldId id="305" r:id="rId20"/>
    <p:sldId id="258" r:id="rId21"/>
    <p:sldId id="282" r:id="rId22"/>
    <p:sldId id="284" r:id="rId23"/>
    <p:sldId id="285" r:id="rId24"/>
    <p:sldId id="281" r:id="rId25"/>
    <p:sldId id="286" r:id="rId26"/>
    <p:sldId id="312" r:id="rId27"/>
    <p:sldId id="313" r:id="rId28"/>
    <p:sldId id="314" r:id="rId29"/>
    <p:sldId id="315" r:id="rId30"/>
    <p:sldId id="316" r:id="rId31"/>
    <p:sldId id="293" r:id="rId32"/>
    <p:sldId id="296" r:id="rId33"/>
    <p:sldId id="297" r:id="rId34"/>
    <p:sldId id="298" r:id="rId35"/>
    <p:sldId id="299" r:id="rId36"/>
    <p:sldId id="294" r:id="rId37"/>
    <p:sldId id="295" r:id="rId38"/>
    <p:sldId id="303" r:id="rId39"/>
    <p:sldId id="306" r:id="rId40"/>
    <p:sldId id="270" r:id="rId41"/>
    <p:sldId id="307" r:id="rId42"/>
    <p:sldId id="308" r:id="rId43"/>
    <p:sldId id="262" r:id="rId44"/>
    <p:sldId id="309" r:id="rId45"/>
    <p:sldId id="300" r:id="rId46"/>
    <p:sldId id="280" r:id="rId47"/>
    <p:sldId id="287" r:id="rId48"/>
    <p:sldId id="317" r:id="rId49"/>
    <p:sldId id="318" r:id="rId50"/>
    <p:sldId id="319" r:id="rId51"/>
    <p:sldId id="320" r:id="rId52"/>
    <p:sldId id="321" r:id="rId53"/>
    <p:sldId id="322" r:id="rId54"/>
  </p:sldIdLst>
  <p:sldSz cx="12192000" cy="6858000"/>
  <p:notesSz cx="6858000" cy="9144000"/>
  <p:custDataLst>
    <p:tags r:id="rId5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821250-8955-489E-9B6C-9C26B92B6848}" v="229" dt="2026-10-01T17:55:35.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3" autoAdjust="0"/>
    <p:restoredTop sz="94660"/>
  </p:normalViewPr>
  <p:slideViewPr>
    <p:cSldViewPr snapToGrid="0">
      <p:cViewPr varScale="1">
        <p:scale>
          <a:sx n="85" d="100"/>
          <a:sy n="85" d="100"/>
        </p:scale>
        <p:origin x="86" y="10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microsoft.com/office/2016/11/relationships/changesInfo" Target="changesInfos/changesInfo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yman, Megan" userId="4dc02382-4066-41ee-81c3-d42d39300603" providerId="ADAL" clId="{419F75A7-160D-4685-9D24-7451394B5595}"/>
    <pc:docChg chg="custSel modSld">
      <pc:chgData name="Heyman, Megan" userId="4dc02382-4066-41ee-81c3-d42d39300603" providerId="ADAL" clId="{419F75A7-160D-4685-9D24-7451394B5595}" dt="2026-10-01T17:55:35.390" v="305" actId="20577"/>
      <pc:docMkLst>
        <pc:docMk/>
      </pc:docMkLst>
      <pc:sldChg chg="modSp mod">
        <pc:chgData name="Heyman, Megan" userId="4dc02382-4066-41ee-81c3-d42d39300603" providerId="ADAL" clId="{419F75A7-160D-4685-9D24-7451394B5595}" dt="2026-10-01T17:41:43.242" v="39" actId="20577"/>
        <pc:sldMkLst>
          <pc:docMk/>
          <pc:sldMk cId="2439316654" sldId="287"/>
        </pc:sldMkLst>
        <pc:spChg chg="mod">
          <ac:chgData name="Heyman, Megan" userId="4dc02382-4066-41ee-81c3-d42d39300603" providerId="ADAL" clId="{419F75A7-160D-4685-9D24-7451394B5595}" dt="2026-10-01T17:41:43.242" v="39" actId="20577"/>
          <ac:spMkLst>
            <pc:docMk/>
            <pc:sldMk cId="2439316654" sldId="287"/>
            <ac:spMk id="11" creationId="{A95CE05B-1499-9F05-F781-9162BE2F669C}"/>
          </ac:spMkLst>
        </pc:spChg>
      </pc:sldChg>
      <pc:sldChg chg="modSp modAnim modNotesTx">
        <pc:chgData name="Heyman, Megan" userId="4dc02382-4066-41ee-81c3-d42d39300603" providerId="ADAL" clId="{419F75A7-160D-4685-9D24-7451394B5595}" dt="2026-10-01T17:55:35.390" v="305" actId="20577"/>
        <pc:sldMkLst>
          <pc:docMk/>
          <pc:sldMk cId="4208476453" sldId="293"/>
        </pc:sldMkLst>
        <pc:spChg chg="mod">
          <ac:chgData name="Heyman, Megan" userId="4dc02382-4066-41ee-81c3-d42d39300603" providerId="ADAL" clId="{419F75A7-160D-4685-9D24-7451394B5595}" dt="2026-10-01T17:55:35.390" v="305" actId="20577"/>
          <ac:spMkLst>
            <pc:docMk/>
            <pc:sldMk cId="4208476453" sldId="293"/>
            <ac:spMk id="5" creationId="{C53F607A-370F-AD78-75DF-109073BBF686}"/>
          </ac:spMkLst>
        </pc:spChg>
      </pc:sldChg>
      <pc:sldChg chg="addAnim delAnim modAnim">
        <pc:chgData name="Heyman, Megan" userId="4dc02382-4066-41ee-81c3-d42d39300603" providerId="ADAL" clId="{419F75A7-160D-4685-9D24-7451394B5595}" dt="2026-10-01T17:55:17.599" v="303"/>
        <pc:sldMkLst>
          <pc:docMk/>
          <pc:sldMk cId="1360727376" sldId="296"/>
        </pc:sldMkLst>
      </pc:sldChg>
      <pc:sldChg chg="modSp mod addAnim delAnim modAnim">
        <pc:chgData name="Heyman, Megan" userId="4dc02382-4066-41ee-81c3-d42d39300603" providerId="ADAL" clId="{419F75A7-160D-4685-9D24-7451394B5595}" dt="2026-10-01T17:54:55.873" v="300" actId="14100"/>
        <pc:sldMkLst>
          <pc:docMk/>
          <pc:sldMk cId="3418684400" sldId="298"/>
        </pc:sldMkLst>
        <pc:spChg chg="mod">
          <ac:chgData name="Heyman, Megan" userId="4dc02382-4066-41ee-81c3-d42d39300603" providerId="ADAL" clId="{419F75A7-160D-4685-9D24-7451394B5595}" dt="2026-10-01T17:54:55.873" v="300" actId="14100"/>
          <ac:spMkLst>
            <pc:docMk/>
            <pc:sldMk cId="3418684400" sldId="298"/>
            <ac:spMk id="2" creationId="{ABD20FBB-5CEB-73A5-8E96-DF3185C534D0}"/>
          </ac:spMkLst>
        </pc:spChg>
      </pc:sldChg>
      <pc:sldChg chg="modSp mod">
        <pc:chgData name="Heyman, Megan" userId="4dc02382-4066-41ee-81c3-d42d39300603" providerId="ADAL" clId="{419F75A7-160D-4685-9D24-7451394B5595}" dt="2026-10-01T17:39:29.379" v="36" actId="14100"/>
        <pc:sldMkLst>
          <pc:docMk/>
          <pc:sldMk cId="3258013517" sldId="317"/>
        </pc:sldMkLst>
        <pc:picChg chg="mod">
          <ac:chgData name="Heyman, Megan" userId="4dc02382-4066-41ee-81c3-d42d39300603" providerId="ADAL" clId="{419F75A7-160D-4685-9D24-7451394B5595}" dt="2026-10-01T17:39:29.379" v="36" actId="14100"/>
          <ac:picMkLst>
            <pc:docMk/>
            <pc:sldMk cId="3258013517" sldId="317"/>
            <ac:picMk id="12" creationId="{D0C36F2B-D07F-CBA0-F353-CED472DE7DD1}"/>
          </ac:picMkLst>
        </pc:picChg>
      </pc:sldChg>
      <pc:sldChg chg="modSp modAnim">
        <pc:chgData name="Heyman, Megan" userId="4dc02382-4066-41ee-81c3-d42d39300603" providerId="ADAL" clId="{419F75A7-160D-4685-9D24-7451394B5595}" dt="2026-10-01T17:41:55.923" v="43" actId="20577"/>
        <pc:sldMkLst>
          <pc:docMk/>
          <pc:sldMk cId="3147675394" sldId="319"/>
        </pc:sldMkLst>
        <pc:spChg chg="mod">
          <ac:chgData name="Heyman, Megan" userId="4dc02382-4066-41ee-81c3-d42d39300603" providerId="ADAL" clId="{419F75A7-160D-4685-9D24-7451394B5595}" dt="2026-10-01T17:41:55.923" v="43" actId="20577"/>
          <ac:spMkLst>
            <pc:docMk/>
            <pc:sldMk cId="3147675394" sldId="319"/>
            <ac:spMk id="11" creationId="{3E669F06-DFC6-4768-4EB0-FEBA609BB5DB}"/>
          </ac:spMkLst>
        </pc:spChg>
      </pc:sldChg>
      <pc:sldChg chg="modSp mod">
        <pc:chgData name="Heyman, Megan" userId="4dc02382-4066-41ee-81c3-d42d39300603" providerId="ADAL" clId="{419F75A7-160D-4685-9D24-7451394B5595}" dt="2026-10-01T17:42:28.481" v="60" actId="1076"/>
        <pc:sldMkLst>
          <pc:docMk/>
          <pc:sldMk cId="1128641244" sldId="320"/>
        </pc:sldMkLst>
        <pc:picChg chg="mod">
          <ac:chgData name="Heyman, Megan" userId="4dc02382-4066-41ee-81c3-d42d39300603" providerId="ADAL" clId="{419F75A7-160D-4685-9D24-7451394B5595}" dt="2026-10-01T17:42:10.864" v="45" actId="1076"/>
          <ac:picMkLst>
            <pc:docMk/>
            <pc:sldMk cId="1128641244" sldId="320"/>
            <ac:picMk id="8" creationId="{4178FB3E-FA81-3B4D-ED6F-843193D25803}"/>
          </ac:picMkLst>
        </pc:picChg>
        <pc:picChg chg="mod">
          <ac:chgData name="Heyman, Megan" userId="4dc02382-4066-41ee-81c3-d42d39300603" providerId="ADAL" clId="{419F75A7-160D-4685-9D24-7451394B5595}" dt="2026-10-01T17:42:14.631" v="46" actId="1076"/>
          <ac:picMkLst>
            <pc:docMk/>
            <pc:sldMk cId="1128641244" sldId="320"/>
            <ac:picMk id="10" creationId="{E4ED07AE-AF8C-D776-8E3F-F76E42F4E50B}"/>
          </ac:picMkLst>
        </pc:picChg>
        <pc:picChg chg="mod">
          <ac:chgData name="Heyman, Megan" userId="4dc02382-4066-41ee-81c3-d42d39300603" providerId="ADAL" clId="{419F75A7-160D-4685-9D24-7451394B5595}" dt="2026-10-01T17:42:05.487" v="44" actId="1076"/>
          <ac:picMkLst>
            <pc:docMk/>
            <pc:sldMk cId="1128641244" sldId="320"/>
            <ac:picMk id="13" creationId="{5B7C11E3-BC76-7389-E675-7C5A84BBA605}"/>
          </ac:picMkLst>
        </pc:picChg>
        <pc:picChg chg="mod">
          <ac:chgData name="Heyman, Megan" userId="4dc02382-4066-41ee-81c3-d42d39300603" providerId="ADAL" clId="{419F75A7-160D-4685-9D24-7451394B5595}" dt="2026-10-01T17:42:28.481" v="60" actId="1076"/>
          <ac:picMkLst>
            <pc:docMk/>
            <pc:sldMk cId="1128641244" sldId="320"/>
            <ac:picMk id="15" creationId="{EEF6A092-8E4E-A970-93F0-AA020004AC4F}"/>
          </ac:picMkLst>
        </pc:picChg>
      </pc:sldChg>
      <pc:sldChg chg="modSp mod addAnim delAnim modAnim">
        <pc:chgData name="Heyman, Megan" userId="4dc02382-4066-41ee-81c3-d42d39300603" providerId="ADAL" clId="{419F75A7-160D-4685-9D24-7451394B5595}" dt="2026-10-01T17:52:13.854" v="296"/>
        <pc:sldMkLst>
          <pc:docMk/>
          <pc:sldMk cId="2207462578" sldId="321"/>
        </pc:sldMkLst>
        <pc:spChg chg="mod">
          <ac:chgData name="Heyman, Megan" userId="4dc02382-4066-41ee-81c3-d42d39300603" providerId="ADAL" clId="{419F75A7-160D-4685-9D24-7451394B5595}" dt="2026-10-01T17:47:20.393" v="109" actId="14100"/>
          <ac:spMkLst>
            <pc:docMk/>
            <pc:sldMk cId="2207462578" sldId="321"/>
            <ac:spMk id="6" creationId="{30C0EF66-CF5C-84C5-2E38-FE6800F2330E}"/>
          </ac:spMkLst>
        </pc:spChg>
        <pc:spChg chg="mod">
          <ac:chgData name="Heyman, Megan" userId="4dc02382-4066-41ee-81c3-d42d39300603" providerId="ADAL" clId="{419F75A7-160D-4685-9D24-7451394B5595}" dt="2026-10-01T17:46:18.205" v="105" actId="1076"/>
          <ac:spMkLst>
            <pc:docMk/>
            <pc:sldMk cId="2207462578" sldId="321"/>
            <ac:spMk id="9" creationId="{313AA2E2-BDA7-F603-B7BA-06BD71083BCB}"/>
          </ac:spMkLst>
        </pc:spChg>
        <pc:spChg chg="mod">
          <ac:chgData name="Heyman, Megan" userId="4dc02382-4066-41ee-81c3-d42d39300603" providerId="ADAL" clId="{419F75A7-160D-4685-9D24-7451394B5595}" dt="2026-10-01T17:51:48.995" v="295" actId="20577"/>
          <ac:spMkLst>
            <pc:docMk/>
            <pc:sldMk cId="2207462578" sldId="321"/>
            <ac:spMk id="11" creationId="{6C096C6D-6AA7-8CBC-BB54-2F2E97C8CFEB}"/>
          </ac:spMkLst>
        </pc:spChg>
        <pc:picChg chg="mod">
          <ac:chgData name="Heyman, Megan" userId="4dc02382-4066-41ee-81c3-d42d39300603" providerId="ADAL" clId="{419F75A7-160D-4685-9D24-7451394B5595}" dt="2026-10-01T17:45:39.632" v="100" actId="1076"/>
          <ac:picMkLst>
            <pc:docMk/>
            <pc:sldMk cId="2207462578" sldId="321"/>
            <ac:picMk id="13" creationId="{13CA8B12-21AA-DEF2-CA85-B547B5AE7C2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E222DC-C79D-4560-93A3-800C9E2E7CAE}" type="datetimeFigureOut">
              <a:rPr lang="en-US" smtClean="0"/>
              <a:t>10/1/2026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E79FAF-5C2C-4F63-93E7-3DEC1F399D5A}" type="slidenum">
              <a:rPr lang="en-US" smtClean="0"/>
              <a:t>‹#›</a:t>
            </a:fld>
            <a:endParaRPr lang="en-US"/>
          </a:p>
        </p:txBody>
      </p:sp>
    </p:spTree>
    <p:extLst>
      <p:ext uri="{BB962C8B-B14F-4D97-AF65-F5344CB8AC3E}">
        <p14:creationId xmlns:p14="http://schemas.microsoft.com/office/powerpoint/2010/main" val="2923123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doi.org/10.1093/jrssig/qmag041"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oceanservice.noaa.gov/facts/microplastics.html"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3E79FAF-5C2C-4F63-93E7-3DEC1F399D5A}" type="slidenum">
              <a:rPr lang="en-US" smtClean="0"/>
              <a:t>1</a:t>
            </a:fld>
            <a:endParaRPr lang="en-US"/>
          </a:p>
        </p:txBody>
      </p:sp>
    </p:spTree>
    <p:extLst>
      <p:ext uri="{BB962C8B-B14F-4D97-AF65-F5344CB8AC3E}">
        <p14:creationId xmlns:p14="http://schemas.microsoft.com/office/powerpoint/2010/main" val="3461963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Caveats:  Combined information mainly from the Significance “How to present data the Significance Way” series (which was compiled to the RSS data viz guide and the Graphical Principles group.  Also utilizes the data to viz.com recommendations.  These resources compiled classical resources including Tufte and Wilkinson’s the Grammar of Graphics.</a:t>
            </a:r>
            <a:br>
              <a:rPr lang="en-US" dirty="0"/>
            </a:br>
            <a:br>
              <a:rPr lang="en-US" dirty="0"/>
            </a:br>
            <a:r>
              <a:rPr lang="en-US" dirty="0"/>
              <a:t>These guidelines may not cover every scenario and there may be other reasonable recommendations that could achieve an appropriate graphic.  Creating good (or bad) graphs is an art.</a:t>
            </a:r>
          </a:p>
        </p:txBody>
      </p:sp>
      <p:sp>
        <p:nvSpPr>
          <p:cNvPr id="4" name="Slide Number Placeholder 3"/>
          <p:cNvSpPr>
            <a:spLocks noGrp="1"/>
          </p:cNvSpPr>
          <p:nvPr>
            <p:ph type="sldNum" sz="quarter" idx="5"/>
          </p:nvPr>
        </p:nvSpPr>
        <p:spPr/>
        <p:txBody>
          <a:bodyPr/>
          <a:lstStyle/>
          <a:p>
            <a:fld id="{93E79FAF-5C2C-4F63-93E7-3DEC1F399D5A}" type="slidenum">
              <a:rPr lang="en-US" smtClean="0"/>
              <a:t>3</a:t>
            </a:fld>
            <a:endParaRPr lang="en-US"/>
          </a:p>
        </p:txBody>
      </p:sp>
    </p:spTree>
    <p:extLst>
      <p:ext uri="{BB962C8B-B14F-4D97-AF65-F5344CB8AC3E}">
        <p14:creationId xmlns:p14="http://schemas.microsoft.com/office/powerpoint/2010/main" val="3434947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“Presenting Data the Significance Way:  Part 1”  Significance, July 2024, p.36</a:t>
            </a:r>
          </a:p>
        </p:txBody>
      </p:sp>
      <p:sp>
        <p:nvSpPr>
          <p:cNvPr id="4" name="Slide Number Placeholder 3"/>
          <p:cNvSpPr>
            <a:spLocks noGrp="1"/>
          </p:cNvSpPr>
          <p:nvPr>
            <p:ph type="sldNum" sz="quarter" idx="5"/>
          </p:nvPr>
        </p:nvSpPr>
        <p:spPr/>
        <p:txBody>
          <a:bodyPr/>
          <a:lstStyle/>
          <a:p>
            <a:fld id="{93E79FAF-5C2C-4F63-93E7-3DEC1F399D5A}" type="slidenum">
              <a:rPr lang="en-US" smtClean="0"/>
              <a:t>6</a:t>
            </a:fld>
            <a:endParaRPr lang="en-US"/>
          </a:p>
        </p:txBody>
      </p:sp>
    </p:spTree>
    <p:extLst>
      <p:ext uri="{BB962C8B-B14F-4D97-AF65-F5344CB8AC3E}">
        <p14:creationId xmlns:p14="http://schemas.microsoft.com/office/powerpoint/2010/main" val="2618017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5F215-B3CB-C0BE-6DF1-5AA7639D2C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88EE85-C0FE-DFEF-A6FE-86D4CB56AE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06BC85-8A99-4FD3-CC15-9CBB9B1C4746}"/>
              </a:ext>
            </a:extLst>
          </p:cNvPr>
          <p:cNvSpPr>
            <a:spLocks noGrp="1"/>
          </p:cNvSpPr>
          <p:nvPr>
            <p:ph type="body" idx="1"/>
          </p:nvPr>
        </p:nvSpPr>
        <p:spPr/>
        <p:txBody>
          <a:bodyPr/>
          <a:lstStyle/>
          <a:p>
            <a:r>
              <a:rPr lang="en-US" dirty="0"/>
              <a:t>Superheroes from the Graphics Principles group:  https://graphicsprinciples.github.io/;  Villain created by me using ChatGPT.</a:t>
            </a:r>
          </a:p>
        </p:txBody>
      </p:sp>
      <p:sp>
        <p:nvSpPr>
          <p:cNvPr id="4" name="Slide Number Placeholder 3">
            <a:extLst>
              <a:ext uri="{FF2B5EF4-FFF2-40B4-BE49-F238E27FC236}">
                <a16:creationId xmlns:a16="http://schemas.microsoft.com/office/drawing/2014/main" id="{B6C74F69-3D11-AEF3-23C2-75FBEC7797BA}"/>
              </a:ext>
            </a:extLst>
          </p:cNvPr>
          <p:cNvSpPr>
            <a:spLocks noGrp="1"/>
          </p:cNvSpPr>
          <p:nvPr>
            <p:ph type="sldNum" sz="quarter" idx="5"/>
          </p:nvPr>
        </p:nvSpPr>
        <p:spPr/>
        <p:txBody>
          <a:bodyPr/>
          <a:lstStyle/>
          <a:p>
            <a:fld id="{93E79FAF-5C2C-4F63-93E7-3DEC1F399D5A}" type="slidenum">
              <a:rPr lang="en-US" smtClean="0"/>
              <a:t>7</a:t>
            </a:fld>
            <a:endParaRPr lang="en-US"/>
          </a:p>
        </p:txBody>
      </p:sp>
    </p:spTree>
    <p:extLst>
      <p:ext uri="{BB962C8B-B14F-4D97-AF65-F5344CB8AC3E}">
        <p14:creationId xmlns:p14="http://schemas.microsoft.com/office/powerpoint/2010/main" val="2294564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Superheroes from the Graphics Principles group:  https://graphicsprinciples.github.io/;  Villain created by me using ChatGPT.</a:t>
            </a:r>
          </a:p>
        </p:txBody>
      </p:sp>
      <p:sp>
        <p:nvSpPr>
          <p:cNvPr id="4" name="Slide Number Placeholder 3"/>
          <p:cNvSpPr>
            <a:spLocks noGrp="1"/>
          </p:cNvSpPr>
          <p:nvPr>
            <p:ph type="sldNum" sz="quarter" idx="5"/>
          </p:nvPr>
        </p:nvSpPr>
        <p:spPr/>
        <p:txBody>
          <a:bodyPr/>
          <a:lstStyle/>
          <a:p>
            <a:fld id="{93E79FAF-5C2C-4F63-93E7-3DEC1F399D5A}" type="slidenum">
              <a:rPr lang="en-US" smtClean="0"/>
              <a:t>8</a:t>
            </a:fld>
            <a:endParaRPr lang="en-US"/>
          </a:p>
        </p:txBody>
      </p:sp>
    </p:spTree>
    <p:extLst>
      <p:ext uri="{BB962C8B-B14F-4D97-AF65-F5344CB8AC3E}">
        <p14:creationId xmlns:p14="http://schemas.microsoft.com/office/powerpoint/2010/main" val="388887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“Presenting Data the Significance Way:  Part 3”  Significance, November 2024, p. 26; https://graphicsprinciples.github.io/</a:t>
            </a:r>
          </a:p>
        </p:txBody>
      </p:sp>
      <p:sp>
        <p:nvSpPr>
          <p:cNvPr id="4" name="Slide Number Placeholder 3"/>
          <p:cNvSpPr>
            <a:spLocks noGrp="1"/>
          </p:cNvSpPr>
          <p:nvPr>
            <p:ph type="sldNum" sz="quarter" idx="5"/>
          </p:nvPr>
        </p:nvSpPr>
        <p:spPr/>
        <p:txBody>
          <a:bodyPr/>
          <a:lstStyle/>
          <a:p>
            <a:fld id="{93E79FAF-5C2C-4F63-93E7-3DEC1F399D5A}" type="slidenum">
              <a:rPr lang="en-US" smtClean="0"/>
              <a:t>9</a:t>
            </a:fld>
            <a:endParaRPr lang="en-US"/>
          </a:p>
        </p:txBody>
      </p:sp>
    </p:spTree>
    <p:extLst>
      <p:ext uri="{BB962C8B-B14F-4D97-AF65-F5344CB8AC3E}">
        <p14:creationId xmlns:p14="http://schemas.microsoft.com/office/powerpoint/2010/main" val="2558360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“Presenting Data the Significance Way, Part 2”    Significance, September 2024, p. 32-33; https://graphicsprinciples.github.io/</a:t>
            </a:r>
          </a:p>
        </p:txBody>
      </p:sp>
      <p:sp>
        <p:nvSpPr>
          <p:cNvPr id="4" name="Slide Number Placeholder 3"/>
          <p:cNvSpPr>
            <a:spLocks noGrp="1"/>
          </p:cNvSpPr>
          <p:nvPr>
            <p:ph type="sldNum" sz="quarter" idx="5"/>
          </p:nvPr>
        </p:nvSpPr>
        <p:spPr/>
        <p:txBody>
          <a:bodyPr/>
          <a:lstStyle/>
          <a:p>
            <a:fld id="{93E79FAF-5C2C-4F63-93E7-3DEC1F399D5A}" type="slidenum">
              <a:rPr lang="en-US" smtClean="0"/>
              <a:t>10</a:t>
            </a:fld>
            <a:endParaRPr lang="en-US"/>
          </a:p>
        </p:txBody>
      </p:sp>
    </p:spTree>
    <p:extLst>
      <p:ext uri="{BB962C8B-B14F-4D97-AF65-F5344CB8AC3E}">
        <p14:creationId xmlns:p14="http://schemas.microsoft.com/office/powerpoint/2010/main" val="651435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E0CD5-9781-D248-958D-3FE9A20AB7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4315F9-88E5-16D7-D874-6FCA3F21DE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ABA19F-6B9C-07C7-DFAB-FE5FAC970CB9}"/>
              </a:ext>
            </a:extLst>
          </p:cNvPr>
          <p:cNvSpPr>
            <a:spLocks noGrp="1"/>
          </p:cNvSpPr>
          <p:nvPr>
            <p:ph type="body" idx="1"/>
          </p:nvPr>
        </p:nvSpPr>
        <p:spPr/>
        <p:txBody>
          <a:bodyPr/>
          <a:lstStyle/>
          <a:p>
            <a:r>
              <a:rPr lang="en-US" dirty="0"/>
              <a:t>“Presenting Data the Significance Way, Part 2”    Significance, September 2024, p. 32-33; https://graphicsprinciples.github.io/</a:t>
            </a:r>
          </a:p>
        </p:txBody>
      </p:sp>
      <p:sp>
        <p:nvSpPr>
          <p:cNvPr id="4" name="Slide Number Placeholder 3">
            <a:extLst>
              <a:ext uri="{FF2B5EF4-FFF2-40B4-BE49-F238E27FC236}">
                <a16:creationId xmlns:a16="http://schemas.microsoft.com/office/drawing/2014/main" id="{797C78EB-B6A5-93C6-CA61-F675B9A89696}"/>
              </a:ext>
            </a:extLst>
          </p:cNvPr>
          <p:cNvSpPr>
            <a:spLocks noGrp="1"/>
          </p:cNvSpPr>
          <p:nvPr>
            <p:ph type="sldNum" sz="quarter" idx="5"/>
          </p:nvPr>
        </p:nvSpPr>
        <p:spPr/>
        <p:txBody>
          <a:bodyPr/>
          <a:lstStyle/>
          <a:p>
            <a:fld id="{93E79FAF-5C2C-4F63-93E7-3DEC1F399D5A}" type="slidenum">
              <a:rPr lang="en-US" smtClean="0"/>
              <a:t>11</a:t>
            </a:fld>
            <a:endParaRPr lang="en-US"/>
          </a:p>
        </p:txBody>
      </p:sp>
    </p:spTree>
    <p:extLst>
      <p:ext uri="{BB962C8B-B14F-4D97-AF65-F5344CB8AC3E}">
        <p14:creationId xmlns:p14="http://schemas.microsoft.com/office/powerpoint/2010/main" val="10960638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“Presenting data the Significance Way:  Part 2”  Significance, September 2024, p. 34 – 35; https://graphicsprinciples.github.io/</a:t>
            </a:r>
          </a:p>
        </p:txBody>
      </p:sp>
      <p:sp>
        <p:nvSpPr>
          <p:cNvPr id="4" name="Slide Number Placeholder 3"/>
          <p:cNvSpPr>
            <a:spLocks noGrp="1"/>
          </p:cNvSpPr>
          <p:nvPr>
            <p:ph type="sldNum" sz="quarter" idx="5"/>
          </p:nvPr>
        </p:nvSpPr>
        <p:spPr/>
        <p:txBody>
          <a:bodyPr/>
          <a:lstStyle/>
          <a:p>
            <a:fld id="{93E79FAF-5C2C-4F63-93E7-3DEC1F399D5A}" type="slidenum">
              <a:rPr lang="en-US" smtClean="0"/>
              <a:t>12</a:t>
            </a:fld>
            <a:endParaRPr lang="en-US"/>
          </a:p>
        </p:txBody>
      </p:sp>
    </p:spTree>
    <p:extLst>
      <p:ext uri="{BB962C8B-B14F-4D97-AF65-F5344CB8AC3E}">
        <p14:creationId xmlns:p14="http://schemas.microsoft.com/office/powerpoint/2010/main" val="2783726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“Presenting data the Significance Way:  Part 2”  Significance, September 2024, p. 34 – 35; https://graphicsprinciples.github.io/</a:t>
            </a:r>
          </a:p>
          <a:p>
            <a:endParaRPr lang="en-US" dirty="0"/>
          </a:p>
        </p:txBody>
      </p:sp>
      <p:sp>
        <p:nvSpPr>
          <p:cNvPr id="4" name="Slide Number Placeholder 3"/>
          <p:cNvSpPr>
            <a:spLocks noGrp="1"/>
          </p:cNvSpPr>
          <p:nvPr>
            <p:ph type="sldNum" sz="quarter" idx="5"/>
          </p:nvPr>
        </p:nvSpPr>
        <p:spPr/>
        <p:txBody>
          <a:bodyPr/>
          <a:lstStyle/>
          <a:p>
            <a:fld id="{93E79FAF-5C2C-4F63-93E7-3DEC1F399D5A}" type="slidenum">
              <a:rPr lang="en-US" smtClean="0"/>
              <a:t>13</a:t>
            </a:fld>
            <a:endParaRPr lang="en-US"/>
          </a:p>
        </p:txBody>
      </p:sp>
    </p:spTree>
    <p:extLst>
      <p:ext uri="{BB962C8B-B14F-4D97-AF65-F5344CB8AC3E}">
        <p14:creationId xmlns:p14="http://schemas.microsoft.com/office/powerpoint/2010/main" val="3720145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“Presenting data the Significance Way – Part 3”  Significance, November 2024, p.27-29; https://journal.r-project.org/articles/RJ-2023-071/</a:t>
            </a:r>
          </a:p>
        </p:txBody>
      </p:sp>
      <p:sp>
        <p:nvSpPr>
          <p:cNvPr id="4" name="Slide Number Placeholder 3"/>
          <p:cNvSpPr>
            <a:spLocks noGrp="1"/>
          </p:cNvSpPr>
          <p:nvPr>
            <p:ph type="sldNum" sz="quarter" idx="5"/>
          </p:nvPr>
        </p:nvSpPr>
        <p:spPr/>
        <p:txBody>
          <a:bodyPr/>
          <a:lstStyle/>
          <a:p>
            <a:fld id="{93E79FAF-5C2C-4F63-93E7-3DEC1F399D5A}" type="slidenum">
              <a:rPr lang="en-US" smtClean="0"/>
              <a:t>14</a:t>
            </a:fld>
            <a:endParaRPr lang="en-US"/>
          </a:p>
        </p:txBody>
      </p:sp>
    </p:spTree>
    <p:extLst>
      <p:ext uri="{BB962C8B-B14F-4D97-AF65-F5344CB8AC3E}">
        <p14:creationId xmlns:p14="http://schemas.microsoft.com/office/powerpoint/2010/main" val="29633440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2B043-AAA3-0461-DF0D-CF13A5FF14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8EDE60-3AC7-91EE-664B-001BBF0575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5E0527-FAF6-8AC6-38F9-02F60528FEBD}"/>
              </a:ext>
            </a:extLst>
          </p:cNvPr>
          <p:cNvSpPr>
            <a:spLocks noGrp="1"/>
          </p:cNvSpPr>
          <p:nvPr>
            <p:ph type="body" idx="1"/>
          </p:nvPr>
        </p:nvSpPr>
        <p:spPr/>
        <p:txBody>
          <a:bodyPr/>
          <a:lstStyle/>
          <a:p>
            <a:r>
              <a:rPr lang="en-US" dirty="0"/>
              <a:t>“Presenting data the Significance Way – Part 3”  Significance, November 2024, p.27-29; </a:t>
            </a:r>
          </a:p>
        </p:txBody>
      </p:sp>
      <p:sp>
        <p:nvSpPr>
          <p:cNvPr id="4" name="Slide Number Placeholder 3">
            <a:extLst>
              <a:ext uri="{FF2B5EF4-FFF2-40B4-BE49-F238E27FC236}">
                <a16:creationId xmlns:a16="http://schemas.microsoft.com/office/drawing/2014/main" id="{BFA67E42-A09B-83D0-062E-98E6F12EA468}"/>
              </a:ext>
            </a:extLst>
          </p:cNvPr>
          <p:cNvSpPr>
            <a:spLocks noGrp="1"/>
          </p:cNvSpPr>
          <p:nvPr>
            <p:ph type="sldNum" sz="quarter" idx="5"/>
          </p:nvPr>
        </p:nvSpPr>
        <p:spPr/>
        <p:txBody>
          <a:bodyPr/>
          <a:lstStyle/>
          <a:p>
            <a:fld id="{93E79FAF-5C2C-4F63-93E7-3DEC1F399D5A}" type="slidenum">
              <a:rPr lang="en-US" smtClean="0"/>
              <a:t>15</a:t>
            </a:fld>
            <a:endParaRPr lang="en-US"/>
          </a:p>
        </p:txBody>
      </p:sp>
    </p:spTree>
    <p:extLst>
      <p:ext uri="{BB962C8B-B14F-4D97-AF65-F5344CB8AC3E}">
        <p14:creationId xmlns:p14="http://schemas.microsoft.com/office/powerpoint/2010/main" val="40791299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F827C-081B-D9E9-E4E3-AACBC08AEA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2BD24C-4E94-8F99-402A-FD08D689BC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DB2D78-C1D5-5142-8EC7-86EF0F754081}"/>
              </a:ext>
            </a:extLst>
          </p:cNvPr>
          <p:cNvSpPr>
            <a:spLocks noGrp="1"/>
          </p:cNvSpPr>
          <p:nvPr>
            <p:ph type="body" idx="1"/>
          </p:nvPr>
        </p:nvSpPr>
        <p:spPr/>
        <p:txBody>
          <a:bodyPr/>
          <a:lstStyle/>
          <a:p>
            <a:r>
              <a:rPr lang="en-US" dirty="0"/>
              <a:t>“Presenting data the Significance Way – Part 3”; Significance, November 2024, p.29-30</a:t>
            </a:r>
          </a:p>
        </p:txBody>
      </p:sp>
      <p:sp>
        <p:nvSpPr>
          <p:cNvPr id="4" name="Slide Number Placeholder 3">
            <a:extLst>
              <a:ext uri="{FF2B5EF4-FFF2-40B4-BE49-F238E27FC236}">
                <a16:creationId xmlns:a16="http://schemas.microsoft.com/office/drawing/2014/main" id="{A8DD9F04-74F2-3808-2C19-0A95B8387A8C}"/>
              </a:ext>
            </a:extLst>
          </p:cNvPr>
          <p:cNvSpPr>
            <a:spLocks noGrp="1"/>
          </p:cNvSpPr>
          <p:nvPr>
            <p:ph type="sldNum" sz="quarter" idx="5"/>
          </p:nvPr>
        </p:nvSpPr>
        <p:spPr/>
        <p:txBody>
          <a:bodyPr/>
          <a:lstStyle/>
          <a:p>
            <a:fld id="{93E79FAF-5C2C-4F63-93E7-3DEC1F399D5A}" type="slidenum">
              <a:rPr lang="en-US" smtClean="0"/>
              <a:t>16</a:t>
            </a:fld>
            <a:endParaRPr lang="en-US"/>
          </a:p>
        </p:txBody>
      </p:sp>
    </p:spTree>
    <p:extLst>
      <p:ext uri="{BB962C8B-B14F-4D97-AF65-F5344CB8AC3E}">
        <p14:creationId xmlns:p14="http://schemas.microsoft.com/office/powerpoint/2010/main" val="3826058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887F5-ADE3-5F12-8E89-7CD3F00A52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012D25-7934-963E-6519-0481B547FB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49CCD5-B662-0AD8-079A-0E7F6F37DD22}"/>
              </a:ext>
            </a:extLst>
          </p:cNvPr>
          <p:cNvSpPr>
            <a:spLocks noGrp="1"/>
          </p:cNvSpPr>
          <p:nvPr>
            <p:ph type="body" idx="1"/>
          </p:nvPr>
        </p:nvSpPr>
        <p:spPr/>
        <p:txBody>
          <a:bodyPr/>
          <a:lstStyle/>
          <a:p>
            <a:r>
              <a:rPr lang="en-US" dirty="0"/>
              <a:t>“Presenting data the Significance Way – Part 3” Significance, November 2024, p.30</a:t>
            </a:r>
          </a:p>
        </p:txBody>
      </p:sp>
      <p:sp>
        <p:nvSpPr>
          <p:cNvPr id="4" name="Slide Number Placeholder 3">
            <a:extLst>
              <a:ext uri="{FF2B5EF4-FFF2-40B4-BE49-F238E27FC236}">
                <a16:creationId xmlns:a16="http://schemas.microsoft.com/office/drawing/2014/main" id="{0A8A0C8C-C712-5279-147F-722B039C95A3}"/>
              </a:ext>
            </a:extLst>
          </p:cNvPr>
          <p:cNvSpPr>
            <a:spLocks noGrp="1"/>
          </p:cNvSpPr>
          <p:nvPr>
            <p:ph type="sldNum" sz="quarter" idx="5"/>
          </p:nvPr>
        </p:nvSpPr>
        <p:spPr/>
        <p:txBody>
          <a:bodyPr/>
          <a:lstStyle/>
          <a:p>
            <a:fld id="{93E79FAF-5C2C-4F63-93E7-3DEC1F399D5A}" type="slidenum">
              <a:rPr lang="en-US" smtClean="0"/>
              <a:t>17</a:t>
            </a:fld>
            <a:endParaRPr lang="en-US"/>
          </a:p>
        </p:txBody>
      </p:sp>
    </p:spTree>
    <p:extLst>
      <p:ext uri="{BB962C8B-B14F-4D97-AF65-F5344CB8AC3E}">
        <p14:creationId xmlns:p14="http://schemas.microsoft.com/office/powerpoint/2010/main" val="79033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2012 U.S. presidential election; https://www.wsj.com/articles/SB10001424127887324439804578103470239517336</a:t>
            </a:r>
          </a:p>
        </p:txBody>
      </p:sp>
      <p:sp>
        <p:nvSpPr>
          <p:cNvPr id="4" name="Slide Number Placeholder 3"/>
          <p:cNvSpPr>
            <a:spLocks noGrp="1"/>
          </p:cNvSpPr>
          <p:nvPr>
            <p:ph type="sldNum" sz="quarter" idx="5"/>
          </p:nvPr>
        </p:nvSpPr>
        <p:spPr/>
        <p:txBody>
          <a:bodyPr/>
          <a:lstStyle/>
          <a:p>
            <a:fld id="{93E79FAF-5C2C-4F63-93E7-3DEC1F399D5A}" type="slidenum">
              <a:rPr lang="en-US" smtClean="0"/>
              <a:t>20</a:t>
            </a:fld>
            <a:endParaRPr lang="en-US"/>
          </a:p>
        </p:txBody>
      </p:sp>
    </p:spTree>
    <p:extLst>
      <p:ext uri="{BB962C8B-B14F-4D97-AF65-F5344CB8AC3E}">
        <p14:creationId xmlns:p14="http://schemas.microsoft.com/office/powerpoint/2010/main" val="2325487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3E79FAF-5C2C-4F63-93E7-3DEC1F399D5A}" type="slidenum">
              <a:rPr lang="en-US" smtClean="0"/>
              <a:t>21</a:t>
            </a:fld>
            <a:endParaRPr lang="en-US"/>
          </a:p>
        </p:txBody>
      </p:sp>
    </p:spTree>
    <p:extLst>
      <p:ext uri="{BB962C8B-B14F-4D97-AF65-F5344CB8AC3E}">
        <p14:creationId xmlns:p14="http://schemas.microsoft.com/office/powerpoint/2010/main" val="3344358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http://www.projectarkfoundation.com/animal/amur_leopard</a:t>
            </a:r>
          </a:p>
        </p:txBody>
      </p:sp>
      <p:sp>
        <p:nvSpPr>
          <p:cNvPr id="4" name="Slide Number Placeholder 3"/>
          <p:cNvSpPr>
            <a:spLocks noGrp="1"/>
          </p:cNvSpPr>
          <p:nvPr>
            <p:ph type="sldNum" sz="quarter" idx="5"/>
          </p:nvPr>
        </p:nvSpPr>
        <p:spPr/>
        <p:txBody>
          <a:bodyPr/>
          <a:lstStyle/>
          <a:p>
            <a:fld id="{93E79FAF-5C2C-4F63-93E7-3DEC1F399D5A}" type="slidenum">
              <a:rPr lang="en-US" smtClean="0"/>
              <a:t>22</a:t>
            </a:fld>
            <a:endParaRPr lang="en-US"/>
          </a:p>
        </p:txBody>
      </p:sp>
    </p:spTree>
    <p:extLst>
      <p:ext uri="{BB962C8B-B14F-4D97-AF65-F5344CB8AC3E}">
        <p14:creationId xmlns:p14="http://schemas.microsoft.com/office/powerpoint/2010/main" val="7458901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https://www.mdpi.com/2072-4292/10/10/1591</a:t>
            </a:r>
          </a:p>
        </p:txBody>
      </p:sp>
      <p:sp>
        <p:nvSpPr>
          <p:cNvPr id="4" name="Slide Number Placeholder 3"/>
          <p:cNvSpPr>
            <a:spLocks noGrp="1"/>
          </p:cNvSpPr>
          <p:nvPr>
            <p:ph type="sldNum" sz="quarter" idx="5"/>
          </p:nvPr>
        </p:nvSpPr>
        <p:spPr/>
        <p:txBody>
          <a:bodyPr/>
          <a:lstStyle/>
          <a:p>
            <a:fld id="{93E79FAF-5C2C-4F63-93E7-3DEC1F399D5A}" type="slidenum">
              <a:rPr lang="en-US" smtClean="0"/>
              <a:t>23</a:t>
            </a:fld>
            <a:endParaRPr lang="en-US"/>
          </a:p>
        </p:txBody>
      </p:sp>
    </p:spTree>
    <p:extLst>
      <p:ext uri="{BB962C8B-B14F-4D97-AF65-F5344CB8AC3E}">
        <p14:creationId xmlns:p14="http://schemas.microsoft.com/office/powerpoint/2010/main" val="35865099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 </a:t>
            </a:r>
            <a:r>
              <a:rPr lang="en-US" dirty="0" err="1"/>
              <a:t>Menicali</a:t>
            </a:r>
            <a:r>
              <a:rPr lang="en-US" dirty="0"/>
              <a:t> et al, Chug, run, repeat: A statistical analysis of beer-mile performance, </a:t>
            </a:r>
            <a:r>
              <a:rPr lang="en-US" i="1" dirty="0"/>
              <a:t>Significance</a:t>
            </a:r>
            <a:r>
              <a:rPr lang="en-US" dirty="0"/>
              <a:t>, Volume 23, Issue 4, July 2026, Pages 8–13, </a:t>
            </a:r>
            <a:r>
              <a:rPr lang="en-US" u="sng" dirty="0">
                <a:hlinkClick r:id="rId3"/>
              </a:rPr>
              <a:t>https://doi.org/10.1093/jrssig/qmag041</a:t>
            </a:r>
            <a:endParaRPr lang="en-US" dirty="0"/>
          </a:p>
          <a:p>
            <a:endParaRPr lang="en-US" dirty="0"/>
          </a:p>
        </p:txBody>
      </p:sp>
      <p:sp>
        <p:nvSpPr>
          <p:cNvPr id="4" name="Slide Number Placeholder 3"/>
          <p:cNvSpPr>
            <a:spLocks noGrp="1"/>
          </p:cNvSpPr>
          <p:nvPr>
            <p:ph type="sldNum" sz="quarter" idx="5"/>
          </p:nvPr>
        </p:nvSpPr>
        <p:spPr/>
        <p:txBody>
          <a:bodyPr/>
          <a:lstStyle/>
          <a:p>
            <a:fld id="{93E79FAF-5C2C-4F63-93E7-3DEC1F399D5A}" type="slidenum">
              <a:rPr lang="en-US" smtClean="0"/>
              <a:t>24</a:t>
            </a:fld>
            <a:endParaRPr lang="en-US"/>
          </a:p>
        </p:txBody>
      </p:sp>
    </p:spTree>
    <p:extLst>
      <p:ext uri="{BB962C8B-B14F-4D97-AF65-F5344CB8AC3E}">
        <p14:creationId xmlns:p14="http://schemas.microsoft.com/office/powerpoint/2010/main" val="15920619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45EDB-CA8C-C45F-8F99-22D27050BD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E339FE-E651-EC15-A363-0F9B34A1CF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2B5204-C948-2090-DD1A-DF38400E5B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206F1A-3627-4EEC-624B-7E904B8E5390}"/>
              </a:ext>
            </a:extLst>
          </p:cNvPr>
          <p:cNvSpPr>
            <a:spLocks noGrp="1"/>
          </p:cNvSpPr>
          <p:nvPr>
            <p:ph type="sldNum" sz="quarter" idx="5"/>
          </p:nvPr>
        </p:nvSpPr>
        <p:spPr/>
        <p:txBody>
          <a:bodyPr/>
          <a:lstStyle/>
          <a:p>
            <a:fld id="{93E79FAF-5C2C-4F63-93E7-3DEC1F399D5A}" type="slidenum">
              <a:rPr lang="en-US" smtClean="0"/>
              <a:t>31</a:t>
            </a:fld>
            <a:endParaRPr lang="en-US"/>
          </a:p>
        </p:txBody>
      </p:sp>
    </p:spTree>
    <p:extLst>
      <p:ext uri="{BB962C8B-B14F-4D97-AF65-F5344CB8AC3E}">
        <p14:creationId xmlns:p14="http://schemas.microsoft.com/office/powerpoint/2010/main" val="11204424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3E79FAF-5C2C-4F63-93E7-3DEC1F399D5A}" type="slidenum">
              <a:rPr lang="en-US" smtClean="0"/>
              <a:t>32</a:t>
            </a:fld>
            <a:endParaRPr lang="en-US"/>
          </a:p>
        </p:txBody>
      </p:sp>
    </p:spTree>
    <p:extLst>
      <p:ext uri="{BB962C8B-B14F-4D97-AF65-F5344CB8AC3E}">
        <p14:creationId xmlns:p14="http://schemas.microsoft.com/office/powerpoint/2010/main" val="14828566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“Presenting data the Significance way:  Part 2”  Significance, September 2024, p.36</a:t>
            </a:r>
          </a:p>
        </p:txBody>
      </p:sp>
      <p:sp>
        <p:nvSpPr>
          <p:cNvPr id="4" name="Slide Number Placeholder 3"/>
          <p:cNvSpPr>
            <a:spLocks noGrp="1"/>
          </p:cNvSpPr>
          <p:nvPr>
            <p:ph type="sldNum" sz="quarter" idx="5"/>
          </p:nvPr>
        </p:nvSpPr>
        <p:spPr/>
        <p:txBody>
          <a:bodyPr/>
          <a:lstStyle/>
          <a:p>
            <a:fld id="{93E79FAF-5C2C-4F63-93E7-3DEC1F399D5A}" type="slidenum">
              <a:rPr lang="en-US" smtClean="0"/>
              <a:t>43</a:t>
            </a:fld>
            <a:endParaRPr lang="en-US"/>
          </a:p>
        </p:txBody>
      </p:sp>
    </p:spTree>
    <p:extLst>
      <p:ext uri="{BB962C8B-B14F-4D97-AF65-F5344CB8AC3E}">
        <p14:creationId xmlns:p14="http://schemas.microsoft.com/office/powerpoint/2010/main" val="7093396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9901D-3DF3-9DF2-8470-A6480B9A13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5B03EF-2C7F-655A-9124-CBE6F85E0A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829EF8-3AC2-D1FF-A741-3FCC61ABD5BC}"/>
              </a:ext>
            </a:extLst>
          </p:cNvPr>
          <p:cNvSpPr>
            <a:spLocks noGrp="1"/>
          </p:cNvSpPr>
          <p:nvPr>
            <p:ph type="body" idx="1"/>
          </p:nvPr>
        </p:nvSpPr>
        <p:spPr/>
        <p:txBody>
          <a:bodyPr/>
          <a:lstStyle/>
          <a:p>
            <a:r>
              <a:rPr lang="en-US" dirty="0"/>
              <a:t>“Presenting data the Significance way:  Part 2”  Significance, September 2024, p.36</a:t>
            </a:r>
          </a:p>
        </p:txBody>
      </p:sp>
      <p:sp>
        <p:nvSpPr>
          <p:cNvPr id="4" name="Slide Number Placeholder 3">
            <a:extLst>
              <a:ext uri="{FF2B5EF4-FFF2-40B4-BE49-F238E27FC236}">
                <a16:creationId xmlns:a16="http://schemas.microsoft.com/office/drawing/2014/main" id="{A00EA226-4A5A-7607-5CF2-478234653E1F}"/>
              </a:ext>
            </a:extLst>
          </p:cNvPr>
          <p:cNvSpPr>
            <a:spLocks noGrp="1"/>
          </p:cNvSpPr>
          <p:nvPr>
            <p:ph type="sldNum" sz="quarter" idx="5"/>
          </p:nvPr>
        </p:nvSpPr>
        <p:spPr/>
        <p:txBody>
          <a:bodyPr/>
          <a:lstStyle/>
          <a:p>
            <a:fld id="{93E79FAF-5C2C-4F63-93E7-3DEC1F399D5A}" type="slidenum">
              <a:rPr lang="en-US" smtClean="0"/>
              <a:t>44</a:t>
            </a:fld>
            <a:endParaRPr lang="en-US"/>
          </a:p>
        </p:txBody>
      </p:sp>
    </p:spTree>
    <p:extLst>
      <p:ext uri="{BB962C8B-B14F-4D97-AF65-F5344CB8AC3E}">
        <p14:creationId xmlns:p14="http://schemas.microsoft.com/office/powerpoint/2010/main" val="2709178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hlinkClick r:id="rId3"/>
              </a:rPr>
              <a:t>https://oceanservice.noaa.gov/facts/microplastics.html</a:t>
            </a:r>
            <a:r>
              <a:rPr lang="en-US" sz="1200" u="sng" kern="1200" dirty="0">
                <a:solidFill>
                  <a:schemeClr val="tx1"/>
                </a:solidFill>
                <a:effectLst/>
                <a:latin typeface="+mn-lt"/>
                <a:ea typeface="+mn-ea"/>
                <a:cs typeface="+mn-cs"/>
              </a:rPr>
              <a:t> (</a:t>
            </a:r>
            <a:r>
              <a:rPr lang="en-US" sz="1200" u="sng" kern="1200" dirty="0" err="1">
                <a:solidFill>
                  <a:schemeClr val="tx1"/>
                </a:solidFill>
                <a:effectLst/>
                <a:latin typeface="+mn-lt"/>
                <a:ea typeface="+mn-ea"/>
                <a:cs typeface="+mn-cs"/>
              </a:rPr>
              <a:t>defmition</a:t>
            </a:r>
            <a:r>
              <a:rPr lang="en-US" sz="1200" u="sng" kern="1200" dirty="0">
                <a:solidFill>
                  <a:schemeClr val="tx1"/>
                </a:solidFill>
                <a:effectLst/>
                <a:latin typeface="+mn-lt"/>
                <a:ea typeface="+mn-ea"/>
                <a:cs typeface="+mn-cs"/>
              </a:rPr>
              <a:t> of microplastics);  </a:t>
            </a:r>
            <a:endParaRPr lang="en-US" dirty="0"/>
          </a:p>
        </p:txBody>
      </p:sp>
      <p:sp>
        <p:nvSpPr>
          <p:cNvPr id="4" name="Slide Number Placeholder 3"/>
          <p:cNvSpPr>
            <a:spLocks noGrp="1"/>
          </p:cNvSpPr>
          <p:nvPr>
            <p:ph type="sldNum" sz="quarter" idx="5"/>
          </p:nvPr>
        </p:nvSpPr>
        <p:spPr/>
        <p:txBody>
          <a:bodyPr/>
          <a:lstStyle/>
          <a:p>
            <a:fld id="{93E79FAF-5C2C-4F63-93E7-3DEC1F399D5A}" type="slidenum">
              <a:rPr lang="en-US" smtClean="0"/>
              <a:t>46</a:t>
            </a:fld>
            <a:endParaRPr lang="en-US"/>
          </a:p>
        </p:txBody>
      </p:sp>
    </p:spTree>
    <p:extLst>
      <p:ext uri="{BB962C8B-B14F-4D97-AF65-F5344CB8AC3E}">
        <p14:creationId xmlns:p14="http://schemas.microsoft.com/office/powerpoint/2010/main" val="7167905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3E79FAF-5C2C-4F63-93E7-3DEC1F399D5A}" type="slidenum">
              <a:rPr lang="en-US" smtClean="0"/>
              <a:t>47</a:t>
            </a:fld>
            <a:endParaRPr lang="en-US"/>
          </a:p>
        </p:txBody>
      </p:sp>
    </p:spTree>
    <p:extLst>
      <p:ext uri="{BB962C8B-B14F-4D97-AF65-F5344CB8AC3E}">
        <p14:creationId xmlns:p14="http://schemas.microsoft.com/office/powerpoint/2010/main" val="30341004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F3210-09E1-FB99-0FB6-3E333B35E8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E6B46F-4DCE-8DC5-D2A3-4914C07742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57F054-915F-7B3F-FF5A-CBC43A0D0E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37EA135-5E7D-2000-C7DB-BEAEBC79EA0B}"/>
              </a:ext>
            </a:extLst>
          </p:cNvPr>
          <p:cNvSpPr>
            <a:spLocks noGrp="1"/>
          </p:cNvSpPr>
          <p:nvPr>
            <p:ph type="sldNum" sz="quarter" idx="5"/>
          </p:nvPr>
        </p:nvSpPr>
        <p:spPr/>
        <p:txBody>
          <a:bodyPr/>
          <a:lstStyle/>
          <a:p>
            <a:fld id="{93E79FAF-5C2C-4F63-93E7-3DEC1F399D5A}" type="slidenum">
              <a:rPr lang="en-US" smtClean="0"/>
              <a:t>48</a:t>
            </a:fld>
            <a:endParaRPr lang="en-US"/>
          </a:p>
        </p:txBody>
      </p:sp>
    </p:spTree>
    <p:extLst>
      <p:ext uri="{BB962C8B-B14F-4D97-AF65-F5344CB8AC3E}">
        <p14:creationId xmlns:p14="http://schemas.microsoft.com/office/powerpoint/2010/main" val="793568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805EA-A4C4-DAC4-F921-BDF0161353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D68B5D-60E7-349E-AA37-BF300B9FA7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2FFEE0-AC2B-BEE0-66F5-E005EA7FFF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00BAD5-CA91-1235-2F6F-2EB92A1144C3}"/>
              </a:ext>
            </a:extLst>
          </p:cNvPr>
          <p:cNvSpPr>
            <a:spLocks noGrp="1"/>
          </p:cNvSpPr>
          <p:nvPr>
            <p:ph type="sldNum" sz="quarter" idx="5"/>
          </p:nvPr>
        </p:nvSpPr>
        <p:spPr/>
        <p:txBody>
          <a:bodyPr/>
          <a:lstStyle/>
          <a:p>
            <a:fld id="{93E79FAF-5C2C-4F63-93E7-3DEC1F399D5A}" type="slidenum">
              <a:rPr lang="en-US" smtClean="0"/>
              <a:t>49</a:t>
            </a:fld>
            <a:endParaRPr lang="en-US"/>
          </a:p>
        </p:txBody>
      </p:sp>
    </p:spTree>
    <p:extLst>
      <p:ext uri="{BB962C8B-B14F-4D97-AF65-F5344CB8AC3E}">
        <p14:creationId xmlns:p14="http://schemas.microsoft.com/office/powerpoint/2010/main" val="35479216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A8AAF-E397-904B-9781-99D176AF7B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9C46DD-48B0-E34F-AA92-3177199D7E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612984-AA41-1796-8CAA-DC04A9E637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637F89-120A-3B5F-2E88-F0A345F69C96}"/>
              </a:ext>
            </a:extLst>
          </p:cNvPr>
          <p:cNvSpPr>
            <a:spLocks noGrp="1"/>
          </p:cNvSpPr>
          <p:nvPr>
            <p:ph type="sldNum" sz="quarter" idx="5"/>
          </p:nvPr>
        </p:nvSpPr>
        <p:spPr/>
        <p:txBody>
          <a:bodyPr/>
          <a:lstStyle/>
          <a:p>
            <a:fld id="{93E79FAF-5C2C-4F63-93E7-3DEC1F399D5A}" type="slidenum">
              <a:rPr lang="en-US" smtClean="0"/>
              <a:t>50</a:t>
            </a:fld>
            <a:endParaRPr lang="en-US"/>
          </a:p>
        </p:txBody>
      </p:sp>
    </p:spTree>
    <p:extLst>
      <p:ext uri="{BB962C8B-B14F-4D97-AF65-F5344CB8AC3E}">
        <p14:creationId xmlns:p14="http://schemas.microsoft.com/office/powerpoint/2010/main" val="17073995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2111A-2575-13DF-7D12-AC68CEE750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F617BF-D7DE-77B9-0EC6-8082C7BF60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86BBA2-FBA2-8F4C-EDED-4F38593321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2E646C-5CC7-5A37-EF18-972DA793814D}"/>
              </a:ext>
            </a:extLst>
          </p:cNvPr>
          <p:cNvSpPr>
            <a:spLocks noGrp="1"/>
          </p:cNvSpPr>
          <p:nvPr>
            <p:ph type="sldNum" sz="quarter" idx="5"/>
          </p:nvPr>
        </p:nvSpPr>
        <p:spPr/>
        <p:txBody>
          <a:bodyPr/>
          <a:lstStyle/>
          <a:p>
            <a:fld id="{93E79FAF-5C2C-4F63-93E7-3DEC1F399D5A}" type="slidenum">
              <a:rPr lang="en-US" smtClean="0"/>
              <a:t>51</a:t>
            </a:fld>
            <a:endParaRPr lang="en-US"/>
          </a:p>
        </p:txBody>
      </p:sp>
    </p:spTree>
    <p:extLst>
      <p:ext uri="{BB962C8B-B14F-4D97-AF65-F5344CB8AC3E}">
        <p14:creationId xmlns:p14="http://schemas.microsoft.com/office/powerpoint/2010/main" val="916361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3068D-B917-E34F-AF7B-BB5B87D1F5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9A9A52-1FC2-ACDE-0CF4-EE8EC4566C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8A6556-3732-39E5-7479-D335F55CFE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862EAF-52AE-FB5A-590F-A6CB2BA66050}"/>
              </a:ext>
            </a:extLst>
          </p:cNvPr>
          <p:cNvSpPr>
            <a:spLocks noGrp="1"/>
          </p:cNvSpPr>
          <p:nvPr>
            <p:ph type="sldNum" sz="quarter" idx="5"/>
          </p:nvPr>
        </p:nvSpPr>
        <p:spPr/>
        <p:txBody>
          <a:bodyPr/>
          <a:lstStyle/>
          <a:p>
            <a:fld id="{93E79FAF-5C2C-4F63-93E7-3DEC1F399D5A}" type="slidenum">
              <a:rPr lang="en-US" smtClean="0"/>
              <a:t>52</a:t>
            </a:fld>
            <a:endParaRPr lang="en-US"/>
          </a:p>
        </p:txBody>
      </p:sp>
    </p:spTree>
    <p:extLst>
      <p:ext uri="{BB962C8B-B14F-4D97-AF65-F5344CB8AC3E}">
        <p14:creationId xmlns:p14="http://schemas.microsoft.com/office/powerpoint/2010/main" val="5236591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4DF6F-0BA2-A912-95B8-A4CE20D7FC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63DC1E-B578-9C22-5F38-02BD5E9F02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042A20-BA7A-9BC2-792C-39461B82F1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BB4395-8546-B181-5BDA-0AD822363163}"/>
              </a:ext>
            </a:extLst>
          </p:cNvPr>
          <p:cNvSpPr>
            <a:spLocks noGrp="1"/>
          </p:cNvSpPr>
          <p:nvPr>
            <p:ph type="sldNum" sz="quarter" idx="5"/>
          </p:nvPr>
        </p:nvSpPr>
        <p:spPr/>
        <p:txBody>
          <a:bodyPr/>
          <a:lstStyle/>
          <a:p>
            <a:fld id="{93E79FAF-5C2C-4F63-93E7-3DEC1F399D5A}" type="slidenum">
              <a:rPr lang="en-US" smtClean="0"/>
              <a:t>53</a:t>
            </a:fld>
            <a:endParaRPr lang="en-US"/>
          </a:p>
        </p:txBody>
      </p:sp>
    </p:spTree>
    <p:extLst>
      <p:ext uri="{BB962C8B-B14F-4D97-AF65-F5344CB8AC3E}">
        <p14:creationId xmlns:p14="http://schemas.microsoft.com/office/powerpoint/2010/main" val="3530937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D9E37-8700-C000-DB8B-0F4DBBEAEF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5B1073-4F97-F427-8279-3F210B294A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A3F331-04A6-1135-3C6C-AADC2A703F59}"/>
              </a:ext>
            </a:extLst>
          </p:cNvPr>
          <p:cNvSpPr>
            <a:spLocks noGrp="1"/>
          </p:cNvSpPr>
          <p:nvPr>
            <p:ph type="dt" sz="half" idx="10"/>
          </p:nvPr>
        </p:nvSpPr>
        <p:spPr/>
        <p:txBody>
          <a:bodyPr/>
          <a:lstStyle/>
          <a:p>
            <a:fld id="{D7D9213F-2938-4CB3-AD29-5C35723EA811}" type="datetime1">
              <a:rPr lang="en-US" smtClean="0"/>
              <a:t>10/1/2026</a:t>
            </a:fld>
            <a:endParaRPr lang="en-US"/>
          </a:p>
        </p:txBody>
      </p:sp>
      <p:sp>
        <p:nvSpPr>
          <p:cNvPr id="5" name="Footer Placeholder 4">
            <a:extLst>
              <a:ext uri="{FF2B5EF4-FFF2-40B4-BE49-F238E27FC236}">
                <a16:creationId xmlns:a16="http://schemas.microsoft.com/office/drawing/2014/main" id="{5ACAAD4F-D759-CD25-EB54-8BD260DA87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91CF56-7800-49BD-E8FD-F82A719ABF6C}"/>
              </a:ext>
            </a:extLst>
          </p:cNvPr>
          <p:cNvSpPr>
            <a:spLocks noGrp="1"/>
          </p:cNvSpPr>
          <p:nvPr>
            <p:ph type="sldNum" sz="quarter" idx="12"/>
          </p:nvPr>
        </p:nvSpPr>
        <p:spPr/>
        <p:txBody>
          <a:bodyPr/>
          <a:lstStyle/>
          <a:p>
            <a:fld id="{1CD7194B-0F75-470B-8147-2A362AE0D5E6}" type="slidenum">
              <a:rPr lang="en-US" smtClean="0"/>
              <a:t>‹#›</a:t>
            </a:fld>
            <a:endParaRPr lang="en-US"/>
          </a:p>
        </p:txBody>
      </p:sp>
    </p:spTree>
    <p:extLst>
      <p:ext uri="{BB962C8B-B14F-4D97-AF65-F5344CB8AC3E}">
        <p14:creationId xmlns:p14="http://schemas.microsoft.com/office/powerpoint/2010/main" val="2052416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BFEB4-D911-27DC-276E-51F0B7F29F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78E0EE-BB03-141A-BCD7-5844EE609C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92D241-4A4B-4D00-7FF8-D537EE0E8E8F}"/>
              </a:ext>
            </a:extLst>
          </p:cNvPr>
          <p:cNvSpPr>
            <a:spLocks noGrp="1"/>
          </p:cNvSpPr>
          <p:nvPr>
            <p:ph type="dt" sz="half" idx="10"/>
          </p:nvPr>
        </p:nvSpPr>
        <p:spPr/>
        <p:txBody>
          <a:bodyPr/>
          <a:lstStyle/>
          <a:p>
            <a:fld id="{0FDCE112-95A2-4E32-A6C2-ED550D323FE9}" type="datetime1">
              <a:rPr lang="en-US" smtClean="0"/>
              <a:t>10/1/2026</a:t>
            </a:fld>
            <a:endParaRPr lang="en-US"/>
          </a:p>
        </p:txBody>
      </p:sp>
      <p:sp>
        <p:nvSpPr>
          <p:cNvPr id="5" name="Footer Placeholder 4">
            <a:extLst>
              <a:ext uri="{FF2B5EF4-FFF2-40B4-BE49-F238E27FC236}">
                <a16:creationId xmlns:a16="http://schemas.microsoft.com/office/drawing/2014/main" id="{251A9CC1-FE28-1975-A344-87AAF262F9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6364DB-381D-072D-02E7-1194036126AE}"/>
              </a:ext>
            </a:extLst>
          </p:cNvPr>
          <p:cNvSpPr>
            <a:spLocks noGrp="1"/>
          </p:cNvSpPr>
          <p:nvPr>
            <p:ph type="sldNum" sz="quarter" idx="12"/>
          </p:nvPr>
        </p:nvSpPr>
        <p:spPr/>
        <p:txBody>
          <a:bodyPr/>
          <a:lstStyle/>
          <a:p>
            <a:fld id="{1CD7194B-0F75-470B-8147-2A362AE0D5E6}" type="slidenum">
              <a:rPr lang="en-US" smtClean="0"/>
              <a:t>‹#›</a:t>
            </a:fld>
            <a:endParaRPr lang="en-US"/>
          </a:p>
        </p:txBody>
      </p:sp>
    </p:spTree>
    <p:extLst>
      <p:ext uri="{BB962C8B-B14F-4D97-AF65-F5344CB8AC3E}">
        <p14:creationId xmlns:p14="http://schemas.microsoft.com/office/powerpoint/2010/main" val="903269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5977E-98BB-47BF-FB9A-002611F457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066B1E9-A7E4-1F25-5196-354C649B4E0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FFEEDA-6936-082E-EEA3-0D505CD45A7C}"/>
              </a:ext>
            </a:extLst>
          </p:cNvPr>
          <p:cNvSpPr>
            <a:spLocks noGrp="1"/>
          </p:cNvSpPr>
          <p:nvPr>
            <p:ph type="dt" sz="half" idx="10"/>
          </p:nvPr>
        </p:nvSpPr>
        <p:spPr/>
        <p:txBody>
          <a:bodyPr/>
          <a:lstStyle/>
          <a:p>
            <a:fld id="{4A8E2594-72D5-43F6-8866-A7A4BD93CF31}" type="datetime1">
              <a:rPr lang="en-US" smtClean="0"/>
              <a:t>10/1/2026</a:t>
            </a:fld>
            <a:endParaRPr lang="en-US"/>
          </a:p>
        </p:txBody>
      </p:sp>
      <p:sp>
        <p:nvSpPr>
          <p:cNvPr id="5" name="Footer Placeholder 4">
            <a:extLst>
              <a:ext uri="{FF2B5EF4-FFF2-40B4-BE49-F238E27FC236}">
                <a16:creationId xmlns:a16="http://schemas.microsoft.com/office/drawing/2014/main" id="{598BDBA3-A4DB-4825-7E9A-7248AD50F6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5D5BDB-BE91-4E9A-73F8-C074CC0C9AF0}"/>
              </a:ext>
            </a:extLst>
          </p:cNvPr>
          <p:cNvSpPr>
            <a:spLocks noGrp="1"/>
          </p:cNvSpPr>
          <p:nvPr>
            <p:ph type="sldNum" sz="quarter" idx="12"/>
          </p:nvPr>
        </p:nvSpPr>
        <p:spPr/>
        <p:txBody>
          <a:bodyPr/>
          <a:lstStyle/>
          <a:p>
            <a:fld id="{1CD7194B-0F75-470B-8147-2A362AE0D5E6}" type="slidenum">
              <a:rPr lang="en-US" smtClean="0"/>
              <a:t>‹#›</a:t>
            </a:fld>
            <a:endParaRPr lang="en-US"/>
          </a:p>
        </p:txBody>
      </p:sp>
    </p:spTree>
    <p:extLst>
      <p:ext uri="{BB962C8B-B14F-4D97-AF65-F5344CB8AC3E}">
        <p14:creationId xmlns:p14="http://schemas.microsoft.com/office/powerpoint/2010/main" val="1427412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DAE89-23E5-374A-9731-DD30F60C22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F6C768-F117-CCFE-98C9-261300ED201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1CEE67-50DE-43A5-D7F9-26F3E825CC9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13A7EE4-C48F-61D2-5C72-DCAA296F5BA3}"/>
              </a:ext>
            </a:extLst>
          </p:cNvPr>
          <p:cNvSpPr>
            <a:spLocks noGrp="1"/>
          </p:cNvSpPr>
          <p:nvPr>
            <p:ph type="dt" sz="half" idx="10"/>
          </p:nvPr>
        </p:nvSpPr>
        <p:spPr/>
        <p:txBody>
          <a:bodyPr/>
          <a:lstStyle/>
          <a:p>
            <a:fld id="{1B6014BC-B17F-4B80-AA0D-05D30FB67D3D}" type="datetime1">
              <a:rPr lang="en-US" smtClean="0"/>
              <a:t>10/1/2026</a:t>
            </a:fld>
            <a:endParaRPr lang="en-US"/>
          </a:p>
        </p:txBody>
      </p:sp>
      <p:sp>
        <p:nvSpPr>
          <p:cNvPr id="6" name="Footer Placeholder 5">
            <a:extLst>
              <a:ext uri="{FF2B5EF4-FFF2-40B4-BE49-F238E27FC236}">
                <a16:creationId xmlns:a16="http://schemas.microsoft.com/office/drawing/2014/main" id="{F6BDFD47-5756-69A1-FAA1-C6347C810C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438332-8ACA-25DC-7E5A-A7930447A33D}"/>
              </a:ext>
            </a:extLst>
          </p:cNvPr>
          <p:cNvSpPr>
            <a:spLocks noGrp="1"/>
          </p:cNvSpPr>
          <p:nvPr>
            <p:ph type="sldNum" sz="quarter" idx="12"/>
          </p:nvPr>
        </p:nvSpPr>
        <p:spPr/>
        <p:txBody>
          <a:bodyPr/>
          <a:lstStyle/>
          <a:p>
            <a:fld id="{1CD7194B-0F75-470B-8147-2A362AE0D5E6}" type="slidenum">
              <a:rPr lang="en-US" smtClean="0"/>
              <a:t>‹#›</a:t>
            </a:fld>
            <a:endParaRPr lang="en-US"/>
          </a:p>
        </p:txBody>
      </p:sp>
    </p:spTree>
    <p:extLst>
      <p:ext uri="{BB962C8B-B14F-4D97-AF65-F5344CB8AC3E}">
        <p14:creationId xmlns:p14="http://schemas.microsoft.com/office/powerpoint/2010/main" val="1335087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B7B83-C40B-AEB4-EA2D-8B553A92DC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70FB1D8-2DB8-954F-185B-740B44A7A8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A986DC-B490-C08D-3DDF-AE1EBFBB86A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B06FFBD-548A-A850-A6F7-D17208FF27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295CF16-7148-8A45-6816-4181B35C50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31F253C-D8B2-D1C3-5173-297DD0D75B72}"/>
              </a:ext>
            </a:extLst>
          </p:cNvPr>
          <p:cNvSpPr>
            <a:spLocks noGrp="1"/>
          </p:cNvSpPr>
          <p:nvPr>
            <p:ph type="dt" sz="half" idx="10"/>
          </p:nvPr>
        </p:nvSpPr>
        <p:spPr/>
        <p:txBody>
          <a:bodyPr/>
          <a:lstStyle/>
          <a:p>
            <a:fld id="{268D5F27-6BBE-4A9C-8808-7384589305A5}" type="datetime1">
              <a:rPr lang="en-US" smtClean="0"/>
              <a:t>10/1/2026</a:t>
            </a:fld>
            <a:endParaRPr lang="en-US"/>
          </a:p>
        </p:txBody>
      </p:sp>
      <p:sp>
        <p:nvSpPr>
          <p:cNvPr id="8" name="Footer Placeholder 7">
            <a:extLst>
              <a:ext uri="{FF2B5EF4-FFF2-40B4-BE49-F238E27FC236}">
                <a16:creationId xmlns:a16="http://schemas.microsoft.com/office/drawing/2014/main" id="{F6022373-411E-785A-E74C-FE365C512CB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FC3A3ED-1E71-8BBC-836C-BB51EBB76272}"/>
              </a:ext>
            </a:extLst>
          </p:cNvPr>
          <p:cNvSpPr>
            <a:spLocks noGrp="1"/>
          </p:cNvSpPr>
          <p:nvPr>
            <p:ph type="sldNum" sz="quarter" idx="12"/>
          </p:nvPr>
        </p:nvSpPr>
        <p:spPr/>
        <p:txBody>
          <a:bodyPr/>
          <a:lstStyle/>
          <a:p>
            <a:fld id="{1CD7194B-0F75-470B-8147-2A362AE0D5E6}" type="slidenum">
              <a:rPr lang="en-US" smtClean="0"/>
              <a:t>‹#›</a:t>
            </a:fld>
            <a:endParaRPr lang="en-US"/>
          </a:p>
        </p:txBody>
      </p:sp>
    </p:spTree>
    <p:extLst>
      <p:ext uri="{BB962C8B-B14F-4D97-AF65-F5344CB8AC3E}">
        <p14:creationId xmlns:p14="http://schemas.microsoft.com/office/powerpoint/2010/main" val="302501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AC2A8-DC8B-DCD3-8A22-7898ADCAD77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AAEE08-3052-BD0D-7202-5E25B6CC1BCA}"/>
              </a:ext>
            </a:extLst>
          </p:cNvPr>
          <p:cNvSpPr>
            <a:spLocks noGrp="1"/>
          </p:cNvSpPr>
          <p:nvPr>
            <p:ph type="dt" sz="half" idx="10"/>
          </p:nvPr>
        </p:nvSpPr>
        <p:spPr/>
        <p:txBody>
          <a:bodyPr/>
          <a:lstStyle/>
          <a:p>
            <a:fld id="{6D014251-4645-4F27-B767-30C741CFDA3B}" type="datetime1">
              <a:rPr lang="en-US" smtClean="0"/>
              <a:t>10/1/2026</a:t>
            </a:fld>
            <a:endParaRPr lang="en-US"/>
          </a:p>
        </p:txBody>
      </p:sp>
      <p:sp>
        <p:nvSpPr>
          <p:cNvPr id="4" name="Footer Placeholder 3">
            <a:extLst>
              <a:ext uri="{FF2B5EF4-FFF2-40B4-BE49-F238E27FC236}">
                <a16:creationId xmlns:a16="http://schemas.microsoft.com/office/drawing/2014/main" id="{A2440280-3B29-8403-231F-89DD9D4EFD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68620ED-D6C7-CC68-FDA8-6D7EDC45E528}"/>
              </a:ext>
            </a:extLst>
          </p:cNvPr>
          <p:cNvSpPr>
            <a:spLocks noGrp="1"/>
          </p:cNvSpPr>
          <p:nvPr>
            <p:ph type="sldNum" sz="quarter" idx="12"/>
          </p:nvPr>
        </p:nvSpPr>
        <p:spPr/>
        <p:txBody>
          <a:bodyPr/>
          <a:lstStyle/>
          <a:p>
            <a:fld id="{1CD7194B-0F75-470B-8147-2A362AE0D5E6}" type="slidenum">
              <a:rPr lang="en-US" smtClean="0"/>
              <a:t>‹#›</a:t>
            </a:fld>
            <a:endParaRPr lang="en-US"/>
          </a:p>
        </p:txBody>
      </p:sp>
    </p:spTree>
    <p:extLst>
      <p:ext uri="{BB962C8B-B14F-4D97-AF65-F5344CB8AC3E}">
        <p14:creationId xmlns:p14="http://schemas.microsoft.com/office/powerpoint/2010/main" val="21935789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D5EE86-F9AE-3BBA-810A-2C484B3FEE18}"/>
              </a:ext>
            </a:extLst>
          </p:cNvPr>
          <p:cNvSpPr>
            <a:spLocks noGrp="1"/>
          </p:cNvSpPr>
          <p:nvPr>
            <p:ph type="dt" sz="half" idx="10"/>
          </p:nvPr>
        </p:nvSpPr>
        <p:spPr/>
        <p:txBody>
          <a:bodyPr/>
          <a:lstStyle/>
          <a:p>
            <a:fld id="{ADA3B14A-B574-49CB-B205-48C9407A866F}" type="datetime1">
              <a:rPr lang="en-US" smtClean="0"/>
              <a:t>10/1/2026</a:t>
            </a:fld>
            <a:endParaRPr lang="en-US"/>
          </a:p>
        </p:txBody>
      </p:sp>
      <p:sp>
        <p:nvSpPr>
          <p:cNvPr id="3" name="Footer Placeholder 2">
            <a:extLst>
              <a:ext uri="{FF2B5EF4-FFF2-40B4-BE49-F238E27FC236}">
                <a16:creationId xmlns:a16="http://schemas.microsoft.com/office/drawing/2014/main" id="{F97DE858-AD17-77C5-6A71-BF214295C37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E331912-BDCB-BB5D-115B-0F888F91E5CA}"/>
              </a:ext>
            </a:extLst>
          </p:cNvPr>
          <p:cNvSpPr>
            <a:spLocks noGrp="1"/>
          </p:cNvSpPr>
          <p:nvPr>
            <p:ph type="sldNum" sz="quarter" idx="12"/>
          </p:nvPr>
        </p:nvSpPr>
        <p:spPr/>
        <p:txBody>
          <a:bodyPr/>
          <a:lstStyle/>
          <a:p>
            <a:fld id="{1CD7194B-0F75-470B-8147-2A362AE0D5E6}" type="slidenum">
              <a:rPr lang="en-US" smtClean="0"/>
              <a:t>‹#›</a:t>
            </a:fld>
            <a:endParaRPr lang="en-US"/>
          </a:p>
        </p:txBody>
      </p:sp>
    </p:spTree>
    <p:extLst>
      <p:ext uri="{BB962C8B-B14F-4D97-AF65-F5344CB8AC3E}">
        <p14:creationId xmlns:p14="http://schemas.microsoft.com/office/powerpoint/2010/main" val="452308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1455E-38FB-E4FB-161C-436C15F572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9CF01A5-9D52-9B9F-5406-727457BCB4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D30143-8B7C-EA1A-6D51-01FB9EF99B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6A8E1B-A493-93C1-2E95-19CDFC42B9D0}"/>
              </a:ext>
            </a:extLst>
          </p:cNvPr>
          <p:cNvSpPr>
            <a:spLocks noGrp="1"/>
          </p:cNvSpPr>
          <p:nvPr>
            <p:ph type="dt" sz="half" idx="10"/>
          </p:nvPr>
        </p:nvSpPr>
        <p:spPr/>
        <p:txBody>
          <a:bodyPr/>
          <a:lstStyle/>
          <a:p>
            <a:fld id="{6BCBDAF6-493E-4F8E-A771-5222CE27EDF5}" type="datetime1">
              <a:rPr lang="en-US" smtClean="0"/>
              <a:t>10/1/2026</a:t>
            </a:fld>
            <a:endParaRPr lang="en-US"/>
          </a:p>
        </p:txBody>
      </p:sp>
      <p:sp>
        <p:nvSpPr>
          <p:cNvPr id="6" name="Footer Placeholder 5">
            <a:extLst>
              <a:ext uri="{FF2B5EF4-FFF2-40B4-BE49-F238E27FC236}">
                <a16:creationId xmlns:a16="http://schemas.microsoft.com/office/drawing/2014/main" id="{3EB61402-D3D1-662C-616E-84B307840F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49C200-D0F9-FBC8-B94B-E04C4C74FEC8}"/>
              </a:ext>
            </a:extLst>
          </p:cNvPr>
          <p:cNvSpPr>
            <a:spLocks noGrp="1"/>
          </p:cNvSpPr>
          <p:nvPr>
            <p:ph type="sldNum" sz="quarter" idx="12"/>
          </p:nvPr>
        </p:nvSpPr>
        <p:spPr/>
        <p:txBody>
          <a:bodyPr/>
          <a:lstStyle/>
          <a:p>
            <a:fld id="{1CD7194B-0F75-470B-8147-2A362AE0D5E6}" type="slidenum">
              <a:rPr lang="en-US" smtClean="0"/>
              <a:t>‹#›</a:t>
            </a:fld>
            <a:endParaRPr lang="en-US"/>
          </a:p>
        </p:txBody>
      </p:sp>
    </p:spTree>
    <p:extLst>
      <p:ext uri="{BB962C8B-B14F-4D97-AF65-F5344CB8AC3E}">
        <p14:creationId xmlns:p14="http://schemas.microsoft.com/office/powerpoint/2010/main" val="573818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34AE3-9F46-A0CC-7F5E-FAEE09757B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429DC8A-B178-A44F-36A1-475738E7B3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158D5A-6D75-F9EB-900B-9D7CBFE73A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2F703B-62D5-0F7E-EE3A-371C3C63EBFB}"/>
              </a:ext>
            </a:extLst>
          </p:cNvPr>
          <p:cNvSpPr>
            <a:spLocks noGrp="1"/>
          </p:cNvSpPr>
          <p:nvPr>
            <p:ph type="dt" sz="half" idx="10"/>
          </p:nvPr>
        </p:nvSpPr>
        <p:spPr/>
        <p:txBody>
          <a:bodyPr/>
          <a:lstStyle/>
          <a:p>
            <a:fld id="{97F5A80B-3279-4929-86D3-C4BB42820644}" type="datetime1">
              <a:rPr lang="en-US" smtClean="0"/>
              <a:t>10/1/2026</a:t>
            </a:fld>
            <a:endParaRPr lang="en-US"/>
          </a:p>
        </p:txBody>
      </p:sp>
      <p:sp>
        <p:nvSpPr>
          <p:cNvPr id="6" name="Footer Placeholder 5">
            <a:extLst>
              <a:ext uri="{FF2B5EF4-FFF2-40B4-BE49-F238E27FC236}">
                <a16:creationId xmlns:a16="http://schemas.microsoft.com/office/drawing/2014/main" id="{5A4C8FAB-8686-1581-59BF-0ABAB53FC5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6D439C-7C52-1DE6-40B2-A8D1561852F2}"/>
              </a:ext>
            </a:extLst>
          </p:cNvPr>
          <p:cNvSpPr>
            <a:spLocks noGrp="1"/>
          </p:cNvSpPr>
          <p:nvPr>
            <p:ph type="sldNum" sz="quarter" idx="12"/>
          </p:nvPr>
        </p:nvSpPr>
        <p:spPr/>
        <p:txBody>
          <a:bodyPr/>
          <a:lstStyle/>
          <a:p>
            <a:fld id="{1CD7194B-0F75-470B-8147-2A362AE0D5E6}" type="slidenum">
              <a:rPr lang="en-US" smtClean="0"/>
              <a:t>‹#›</a:t>
            </a:fld>
            <a:endParaRPr lang="en-US"/>
          </a:p>
        </p:txBody>
      </p:sp>
    </p:spTree>
    <p:extLst>
      <p:ext uri="{BB962C8B-B14F-4D97-AF65-F5344CB8AC3E}">
        <p14:creationId xmlns:p14="http://schemas.microsoft.com/office/powerpoint/2010/main" val="3485924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1C76E-4763-6D33-8E4E-031894A4E4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7B1A4B-30EC-917C-FB6F-50D168C44A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7ED597-1271-A9C0-3D72-70E80EEDA58E}"/>
              </a:ext>
            </a:extLst>
          </p:cNvPr>
          <p:cNvSpPr>
            <a:spLocks noGrp="1"/>
          </p:cNvSpPr>
          <p:nvPr>
            <p:ph type="dt" sz="half" idx="10"/>
          </p:nvPr>
        </p:nvSpPr>
        <p:spPr/>
        <p:txBody>
          <a:bodyPr/>
          <a:lstStyle/>
          <a:p>
            <a:fld id="{8A076BC3-1D3C-445A-AE50-D5736275D136}" type="datetime1">
              <a:rPr lang="en-US" smtClean="0"/>
              <a:t>10/1/2026</a:t>
            </a:fld>
            <a:endParaRPr lang="en-US"/>
          </a:p>
        </p:txBody>
      </p:sp>
      <p:sp>
        <p:nvSpPr>
          <p:cNvPr id="5" name="Footer Placeholder 4">
            <a:extLst>
              <a:ext uri="{FF2B5EF4-FFF2-40B4-BE49-F238E27FC236}">
                <a16:creationId xmlns:a16="http://schemas.microsoft.com/office/drawing/2014/main" id="{4FC30416-0F73-8F36-4F97-950C2F61E7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F472CD-B982-1555-DFFE-CEB34C8C73CF}"/>
              </a:ext>
            </a:extLst>
          </p:cNvPr>
          <p:cNvSpPr>
            <a:spLocks noGrp="1"/>
          </p:cNvSpPr>
          <p:nvPr>
            <p:ph type="sldNum" sz="quarter" idx="12"/>
          </p:nvPr>
        </p:nvSpPr>
        <p:spPr/>
        <p:txBody>
          <a:bodyPr/>
          <a:lstStyle/>
          <a:p>
            <a:fld id="{1CD7194B-0F75-470B-8147-2A362AE0D5E6}" type="slidenum">
              <a:rPr lang="en-US" smtClean="0"/>
              <a:t>‹#›</a:t>
            </a:fld>
            <a:endParaRPr lang="en-US"/>
          </a:p>
        </p:txBody>
      </p:sp>
    </p:spTree>
    <p:extLst>
      <p:ext uri="{BB962C8B-B14F-4D97-AF65-F5344CB8AC3E}">
        <p14:creationId xmlns:p14="http://schemas.microsoft.com/office/powerpoint/2010/main" val="1537519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50E4DD-A618-99B4-8DB0-779CA2462E1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50154AF-C7C6-ABD0-F82B-6C912DE41D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F258B1-FA21-7BE0-1CCA-0C0CD7AE39EC}"/>
              </a:ext>
            </a:extLst>
          </p:cNvPr>
          <p:cNvSpPr>
            <a:spLocks noGrp="1"/>
          </p:cNvSpPr>
          <p:nvPr>
            <p:ph type="dt" sz="half" idx="10"/>
          </p:nvPr>
        </p:nvSpPr>
        <p:spPr/>
        <p:txBody>
          <a:bodyPr/>
          <a:lstStyle/>
          <a:p>
            <a:fld id="{103CA18C-8B99-4AFC-83E3-F9776853380A}" type="datetime1">
              <a:rPr lang="en-US" smtClean="0"/>
              <a:t>10/1/2026</a:t>
            </a:fld>
            <a:endParaRPr lang="en-US"/>
          </a:p>
        </p:txBody>
      </p:sp>
      <p:sp>
        <p:nvSpPr>
          <p:cNvPr id="5" name="Footer Placeholder 4">
            <a:extLst>
              <a:ext uri="{FF2B5EF4-FFF2-40B4-BE49-F238E27FC236}">
                <a16:creationId xmlns:a16="http://schemas.microsoft.com/office/drawing/2014/main" id="{0284DBEA-25A3-F29D-4BB7-0F8F7B0D4E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42554B-3685-3BB4-EDCE-EAF9EC44DE75}"/>
              </a:ext>
            </a:extLst>
          </p:cNvPr>
          <p:cNvSpPr>
            <a:spLocks noGrp="1"/>
          </p:cNvSpPr>
          <p:nvPr>
            <p:ph type="sldNum" sz="quarter" idx="12"/>
          </p:nvPr>
        </p:nvSpPr>
        <p:spPr/>
        <p:txBody>
          <a:bodyPr/>
          <a:lstStyle/>
          <a:p>
            <a:fld id="{1CD7194B-0F75-470B-8147-2A362AE0D5E6}" type="slidenum">
              <a:rPr lang="en-US" smtClean="0"/>
              <a:t>‹#›</a:t>
            </a:fld>
            <a:endParaRPr lang="en-US"/>
          </a:p>
        </p:txBody>
      </p:sp>
    </p:spTree>
    <p:extLst>
      <p:ext uri="{BB962C8B-B14F-4D97-AF65-F5344CB8AC3E}">
        <p14:creationId xmlns:p14="http://schemas.microsoft.com/office/powerpoint/2010/main" val="3539611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AD0330-B088-6AAC-160D-C08F4780AB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47DDC4-BC07-7BB8-EA73-C95CFBD557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A7374B-DFA6-6470-F13B-4C1EFBF036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A4DF4F6-DD00-41CF-9A9D-D709DA0883AF}" type="datetime1">
              <a:rPr lang="en-US" smtClean="0"/>
              <a:t>10/1/2026</a:t>
            </a:fld>
            <a:endParaRPr lang="en-US"/>
          </a:p>
        </p:txBody>
      </p:sp>
      <p:sp>
        <p:nvSpPr>
          <p:cNvPr id="5" name="Footer Placeholder 4">
            <a:extLst>
              <a:ext uri="{FF2B5EF4-FFF2-40B4-BE49-F238E27FC236}">
                <a16:creationId xmlns:a16="http://schemas.microsoft.com/office/drawing/2014/main" id="{50C3BFC0-D15D-2A0A-023F-D4FC4926B9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27C6060-46B5-37FE-5AA6-0DB021E491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D7194B-0F75-470B-8147-2A362AE0D5E6}" type="slidenum">
              <a:rPr lang="en-US" smtClean="0"/>
              <a:t>‹#›</a:t>
            </a:fld>
            <a:endParaRPr lang="en-US"/>
          </a:p>
        </p:txBody>
      </p:sp>
    </p:spTree>
    <p:extLst>
      <p:ext uri="{BB962C8B-B14F-4D97-AF65-F5344CB8AC3E}">
        <p14:creationId xmlns:p14="http://schemas.microsoft.com/office/powerpoint/2010/main" val="2461995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meganheyman.github.io/"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facebook.com/TerribleMaps/photos/3417010358543329/"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4.xml"/><Relationship Id="rId7" Type="http://schemas.openxmlformats.org/officeDocument/2006/relationships/image" Target="../media/image5.sv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4.svg"/><Relationship Id="rId4" Type="http://schemas.openxmlformats.org/officeDocument/2006/relationships/slideLayout" Target="../slideLayouts/slideLayout7.xml"/><Relationship Id="rId9" Type="http://schemas.openxmlformats.org/officeDocument/2006/relationships/image" Target="../media/image6.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hyperlink" Target="https://graphicsprinciples.github.io/"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graphicsprinciples.github.io/"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hyperlink" Target="https://graphicsprinciples.github.io/"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hyperlink" Target="https://graphicsprinciples.github.io/"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hyperlink" Target="https://graphicsprinciples.github.io/"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hyperlink" Target="https://graphicsprinciples.github.io/"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hyperlink" Target="https://colorbrewer2.or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s://graphicsprinciples.github.io/cheatsheet.html" TargetMode="External"/><Relationship Id="rId13" Type="http://schemas.openxmlformats.org/officeDocument/2006/relationships/hyperlink" Target="https://ft-interactive.github.io/visual-vocabulary/" TargetMode="External"/><Relationship Id="rId3" Type="http://schemas.openxmlformats.org/officeDocument/2006/relationships/hyperlink" Target="https://doi.org/10.1093/jrssig/qmae061" TargetMode="External"/><Relationship Id="rId7" Type="http://schemas.openxmlformats.org/officeDocument/2006/relationships/hyperlink" Target="https://graphicsprinciples.github.io/" TargetMode="External"/><Relationship Id="rId12" Type="http://schemas.openxmlformats.org/officeDocument/2006/relationships/hyperlink" Target="https://www.data-to-viz.com/caveats.html" TargetMode="External"/><Relationship Id="rId2" Type="http://schemas.openxmlformats.org/officeDocument/2006/relationships/hyperlink" Target="https://doi.org/10.1093/jrssig/qmae045" TargetMode="External"/><Relationship Id="rId1" Type="http://schemas.openxmlformats.org/officeDocument/2006/relationships/slideLayout" Target="../slideLayouts/slideLayout2.xml"/><Relationship Id="rId6" Type="http://schemas.openxmlformats.org/officeDocument/2006/relationships/hyperlink" Target="https://royal-statistical-society.github.io/datavisguide/" TargetMode="External"/><Relationship Id="rId11" Type="http://schemas.openxmlformats.org/officeDocument/2006/relationships/hyperlink" Target="https://www.data-to-viz.com/" TargetMode="External"/><Relationship Id="rId5" Type="http://schemas.openxmlformats.org/officeDocument/2006/relationships/hyperlink" Target="https://doi.org/10.1093/jrssig/qmae092" TargetMode="External"/><Relationship Id="rId10" Type="http://schemas.openxmlformats.org/officeDocument/2006/relationships/hyperlink" Target="https://data-feminism.mitpress.mit.edu/" TargetMode="External"/><Relationship Id="rId4" Type="http://schemas.openxmlformats.org/officeDocument/2006/relationships/hyperlink" Target="https://doi.org/10.1093/jrssig/qmae076" TargetMode="External"/><Relationship Id="rId9" Type="http://schemas.openxmlformats.org/officeDocument/2006/relationships/hyperlink" Target="https://www.storytellingwithdata.com/book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facebook.com/photo/?fbid=1006766338778490&amp;set=a.129276846527448" TargetMode="External"/><Relationship Id="rId7"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jpg"/><Relationship Id="rId4" Type="http://schemas.openxmlformats.org/officeDocument/2006/relationships/image" Target="../media/image16.xx&amp;_nc_gid=HkD1G-04EogBq5pWn8abKg&amp;_nc_ss=7b2a8&amp;oh=00_AQD0KPgmTpa3KUSkZRFrz16UVdfZRdmJkwsCm-UOYkn0cg&amp;oe=6A6D4994"/></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23.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hyperlink" Target="https://meganheyman.github.io/"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7.xml"/><Relationship Id="rId7" Type="http://schemas.openxmlformats.org/officeDocument/2006/relationships/image" Target="../media/image5.sv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27.svg"/><Relationship Id="rId4" Type="http://schemas.openxmlformats.org/officeDocument/2006/relationships/slideLayout" Target="../slideLayouts/slideLayout7.xml"/><Relationship Id="rId9" Type="http://schemas.openxmlformats.org/officeDocument/2006/relationships/image" Target="../media/image6.sv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posit.cloud/" TargetMode="Externa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slide" Target="slide3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commons.wikimedia.org/wiki/File:Taylor_Swift_%286820712114%29.jpg"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svg"/></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6.png"/></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34.svg"/></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4.sv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r4ds.hadley.nz/" TargetMode="External"/><Relationship Id="rId2" Type="http://schemas.openxmlformats.org/officeDocument/2006/relationships/hyperlink" Target="https://r4ds.hadley.nz/visualize.html" TargetMode="Externa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hyperlink" Target="https://ggplot2-book.org/" TargetMode="External"/><Relationship Id="rId4" Type="http://schemas.openxmlformats.org/officeDocument/2006/relationships/image" Target="../media/image44.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mailto:heyman@rose-hulman.edu" TargetMode="External"/><Relationship Id="rId2" Type="http://schemas.openxmlformats.org/officeDocument/2006/relationships/hyperlink" Target="https://meganheyman.github.io/"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insidewater.com.au/170-trillion-bits-of-microplastics-in-the-worlds-oceans/"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s://marinemicroplastics-noaa.hub.arcgis.com/pages/web-map" TargetMode="External"/><Relationship Id="rId4" Type="http://schemas.openxmlformats.org/officeDocument/2006/relationships/image" Target="../media/image46.jpeg"/></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svg"/></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39.png"/></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18.png"/><Relationship Id="rId4" Type="http://schemas.openxmlformats.org/officeDocument/2006/relationships/image" Target="../media/image26.png"/></Relationships>
</file>

<file path=ppt/slides/_rels/slide5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35.png"/></Relationships>
</file>

<file path=ppt/slides/_rels/slide5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slide" Target="slide38.xml"/><Relationship Id="rId4"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97A8C9C-8996-481F-6FD9-23ACD3C93960}"/>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1</a:t>
            </a:fld>
            <a:endParaRPr lang="en-US" sz="1600" b="1">
              <a:solidFill>
                <a:schemeClr val="tx2">
                  <a:lumMod val="90000"/>
                  <a:lumOff val="10000"/>
                </a:schemeClr>
              </a:solidFill>
            </a:endParaRPr>
          </a:p>
        </p:txBody>
      </p:sp>
      <p:sp>
        <p:nvSpPr>
          <p:cNvPr id="7" name="Title 1">
            <a:extLst>
              <a:ext uri="{FF2B5EF4-FFF2-40B4-BE49-F238E27FC236}">
                <a16:creationId xmlns:a16="http://schemas.microsoft.com/office/drawing/2014/main" id="{D6B02127-81EC-284B-45A0-6BDBECB7C816}"/>
              </a:ext>
            </a:extLst>
          </p:cNvPr>
          <p:cNvSpPr>
            <a:spLocks noGrp="1"/>
          </p:cNvSpPr>
          <p:nvPr>
            <p:ph type="ctrTitle"/>
          </p:nvPr>
        </p:nvSpPr>
        <p:spPr>
          <a:xfrm>
            <a:off x="636104" y="0"/>
            <a:ext cx="11555896" cy="3429000"/>
          </a:xfrm>
        </p:spPr>
        <p:txBody>
          <a:bodyPr>
            <a:normAutofit/>
          </a:bodyPr>
          <a:lstStyle/>
          <a:p>
            <a:pPr algn="l"/>
            <a:r>
              <a:rPr lang="en-US" b="1" dirty="0">
                <a:solidFill>
                  <a:schemeClr val="bg1"/>
                </a:solidFill>
                <a:latin typeface="Arial" panose="020B0604020202020204" pitchFamily="34" charset="0"/>
                <a:cs typeface="Arial" panose="020B0604020202020204" pitchFamily="34" charset="0"/>
              </a:rPr>
              <a:t>Creating Graphs </a:t>
            </a:r>
            <a:br>
              <a:rPr lang="en-US" b="1" dirty="0">
                <a:solidFill>
                  <a:schemeClr val="bg1"/>
                </a:solidFill>
                <a:latin typeface="Arial" panose="020B0604020202020204" pitchFamily="34" charset="0"/>
                <a:cs typeface="Arial" panose="020B0604020202020204" pitchFamily="34" charset="0"/>
              </a:rPr>
            </a:br>
            <a:r>
              <a:rPr lang="en-US" b="1" dirty="0">
                <a:solidFill>
                  <a:schemeClr val="bg1"/>
                </a:solidFill>
                <a:latin typeface="Arial" panose="020B0604020202020204" pitchFamily="34" charset="0"/>
                <a:cs typeface="Arial" panose="020B0604020202020204" pitchFamily="34" charset="0"/>
              </a:rPr>
              <a:t>That Tell Your Story</a:t>
            </a:r>
          </a:p>
        </p:txBody>
      </p:sp>
      <p:sp>
        <p:nvSpPr>
          <p:cNvPr id="10" name="Subtitle 2">
            <a:extLst>
              <a:ext uri="{FF2B5EF4-FFF2-40B4-BE49-F238E27FC236}">
                <a16:creationId xmlns:a16="http://schemas.microsoft.com/office/drawing/2014/main" id="{65633CE5-4C4D-BA7B-D5CF-EE31C40EBA08}"/>
              </a:ext>
            </a:extLst>
          </p:cNvPr>
          <p:cNvSpPr>
            <a:spLocks noGrp="1"/>
          </p:cNvSpPr>
          <p:nvPr>
            <p:ph type="subTitle" idx="1"/>
          </p:nvPr>
        </p:nvSpPr>
        <p:spPr>
          <a:xfrm>
            <a:off x="1524000" y="4084786"/>
            <a:ext cx="9144000" cy="1655762"/>
          </a:xfrm>
        </p:spPr>
        <p:txBody>
          <a:bodyPr>
            <a:normAutofit/>
          </a:bodyPr>
          <a:lstStyle/>
          <a:p>
            <a:pPr>
              <a:spcBef>
                <a:spcPts val="0"/>
              </a:spcBef>
            </a:pPr>
            <a:r>
              <a:rPr lang="en-US" sz="2800" dirty="0">
                <a:solidFill>
                  <a:schemeClr val="bg1"/>
                </a:solidFill>
                <a:latin typeface="Arial" panose="020B0604020202020204" pitchFamily="34" charset="0"/>
                <a:cs typeface="Arial" panose="020B0604020202020204" pitchFamily="34" charset="0"/>
              </a:rPr>
              <a:t>Megan Heyman, PhD (heyman@rose-hulman.edu)</a:t>
            </a:r>
          </a:p>
          <a:p>
            <a:pPr>
              <a:spcBef>
                <a:spcPts val="0"/>
              </a:spcBef>
            </a:pPr>
            <a:endParaRPr lang="en-US" dirty="0">
              <a:solidFill>
                <a:schemeClr val="bg1"/>
              </a:solidFill>
              <a:latin typeface="Arial" panose="020B0604020202020204" pitchFamily="34" charset="0"/>
              <a:cs typeface="Arial" panose="020B0604020202020204" pitchFamily="34" charset="0"/>
            </a:endParaRPr>
          </a:p>
          <a:p>
            <a:pPr>
              <a:spcBef>
                <a:spcPts val="0"/>
              </a:spcBef>
            </a:pPr>
            <a:r>
              <a:rPr lang="en-US" dirty="0">
                <a:solidFill>
                  <a:schemeClr val="bg1">
                    <a:lumMod val="85000"/>
                  </a:schemeClr>
                </a:solidFill>
                <a:latin typeface="Arial" panose="020B0604020202020204" pitchFamily="34" charset="0"/>
                <a:cs typeface="Arial" panose="020B0604020202020204" pitchFamily="34" charset="0"/>
              </a:rPr>
              <a:t>Associate Professor, Statistician</a:t>
            </a:r>
          </a:p>
          <a:p>
            <a:pPr>
              <a:spcBef>
                <a:spcPts val="0"/>
              </a:spcBef>
            </a:pPr>
            <a:r>
              <a:rPr lang="en-US" dirty="0">
                <a:solidFill>
                  <a:schemeClr val="bg1">
                    <a:lumMod val="85000"/>
                  </a:schemeClr>
                </a:solidFill>
                <a:latin typeface="Arial" panose="020B0604020202020204" pitchFamily="34" charset="0"/>
                <a:cs typeface="Arial" panose="020B0604020202020204" pitchFamily="34" charset="0"/>
              </a:rPr>
              <a:t>Rose-Hulman Institute of Technology</a:t>
            </a:r>
          </a:p>
        </p:txBody>
      </p:sp>
      <p:sp>
        <p:nvSpPr>
          <p:cNvPr id="12" name="TextBox 11">
            <a:extLst>
              <a:ext uri="{FF2B5EF4-FFF2-40B4-BE49-F238E27FC236}">
                <a16:creationId xmlns:a16="http://schemas.microsoft.com/office/drawing/2014/main" id="{3D80E6A6-FFC5-B8E9-11FE-E65E64C38C7B}"/>
              </a:ext>
            </a:extLst>
          </p:cNvPr>
          <p:cNvSpPr txBox="1"/>
          <p:nvPr/>
        </p:nvSpPr>
        <p:spPr>
          <a:xfrm>
            <a:off x="6096000" y="6396335"/>
            <a:ext cx="6096000" cy="461665"/>
          </a:xfrm>
          <a:prstGeom prst="rect">
            <a:avLst/>
          </a:prstGeom>
          <a:solidFill>
            <a:schemeClr val="bg1">
              <a:lumMod val="75000"/>
            </a:schemeClr>
          </a:solidFill>
        </p:spPr>
        <p:txBody>
          <a:bodyPr wrap="square" rtlCol="0">
            <a:spAutoFit/>
          </a:bodyPr>
          <a:lstStyle/>
          <a:p>
            <a:pPr algn="ctr"/>
            <a:r>
              <a:rPr lang="en-US" sz="2400" b="1" dirty="0">
                <a:latin typeface="Arial" panose="020B0604020202020204" pitchFamily="34" charset="0"/>
                <a:cs typeface="Arial" panose="020B0604020202020204" pitchFamily="34" charset="0"/>
              </a:rPr>
              <a:t>IN MAA Fall Meeting, October 3, 2026</a:t>
            </a:r>
          </a:p>
        </p:txBody>
      </p:sp>
    </p:spTree>
    <p:extLst>
      <p:ext uri="{BB962C8B-B14F-4D97-AF65-F5344CB8AC3E}">
        <p14:creationId xmlns:p14="http://schemas.microsoft.com/office/powerpoint/2010/main" val="2891253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14CD6-E1DF-D3E0-9165-5D9D2FE43DEE}"/>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Roadmap</a:t>
            </a:r>
          </a:p>
        </p:txBody>
      </p:sp>
      <p:sp>
        <p:nvSpPr>
          <p:cNvPr id="3" name="Content Placeholder 2">
            <a:extLst>
              <a:ext uri="{FF2B5EF4-FFF2-40B4-BE49-F238E27FC236}">
                <a16:creationId xmlns:a16="http://schemas.microsoft.com/office/drawing/2014/main" id="{166F6111-35F4-9E35-B1AC-28256CB01A9E}"/>
              </a:ext>
            </a:extLst>
          </p:cNvPr>
          <p:cNvSpPr>
            <a:spLocks noGrp="1"/>
          </p:cNvSpPr>
          <p:nvPr>
            <p:ph idx="1"/>
          </p:nvPr>
        </p:nvSpPr>
        <p:spPr>
          <a:xfrm>
            <a:off x="838200" y="914400"/>
            <a:ext cx="10515600" cy="4351338"/>
          </a:xfrm>
        </p:spPr>
        <p:txBody>
          <a:bodyPr anchor="ctr">
            <a:normAutofit/>
          </a:bodyPr>
          <a:lstStyle/>
          <a:p>
            <a:pPr marL="514350" indent="-514350">
              <a:buFont typeface="+mj-lt"/>
              <a:buAutoNum type="arabicPeriod"/>
            </a:pPr>
            <a:r>
              <a:rPr lang="en-US" dirty="0"/>
              <a:t>Guidelines for graphics (~15 min.)</a:t>
            </a:r>
          </a:p>
          <a:p>
            <a:pPr lvl="1"/>
            <a:r>
              <a:rPr lang="en-US" dirty="0"/>
              <a:t>Three “laws” of effective visualization</a:t>
            </a:r>
          </a:p>
          <a:p>
            <a:pPr lvl="1"/>
            <a:r>
              <a:rPr lang="en-US" dirty="0"/>
              <a:t>Accessibility</a:t>
            </a:r>
          </a:p>
          <a:p>
            <a:pPr marL="514350" indent="-514350">
              <a:buFont typeface="+mj-lt"/>
              <a:buAutoNum type="arabicPeriod"/>
            </a:pPr>
            <a:endParaRPr lang="en-US" dirty="0"/>
          </a:p>
          <a:p>
            <a:pPr marL="0" indent="0">
              <a:buNone/>
            </a:pPr>
            <a:r>
              <a:rPr lang="en-US" dirty="0"/>
              <a:t>2. Published nonexamples (~15 min.)</a:t>
            </a:r>
          </a:p>
          <a:p>
            <a:pPr marL="0" indent="0">
              <a:buNone/>
            </a:pPr>
            <a:endParaRPr lang="en-US" dirty="0"/>
          </a:p>
          <a:p>
            <a:pPr marL="0" indent="0">
              <a:buNone/>
            </a:pPr>
            <a:r>
              <a:rPr lang="en-US" dirty="0"/>
              <a:t>3.  Real data exploration examples using R </a:t>
            </a:r>
            <a:r>
              <a:rPr lang="en-US" dirty="0">
                <a:latin typeface="Courier New" panose="02070309020205020404" pitchFamily="49" charset="0"/>
                <a:cs typeface="Courier New" panose="02070309020205020404" pitchFamily="49" charset="0"/>
              </a:rPr>
              <a:t>ggplot2 </a:t>
            </a:r>
            <a:r>
              <a:rPr lang="en-US" dirty="0">
                <a:latin typeface="Arial" panose="020B0604020202020204" pitchFamily="34" charset="0"/>
                <a:cs typeface="Arial" panose="020B0604020202020204" pitchFamily="34" charset="0"/>
              </a:rPr>
              <a:t>(~15-20 min.)</a:t>
            </a:r>
          </a:p>
        </p:txBody>
      </p:sp>
      <p:pic>
        <p:nvPicPr>
          <p:cNvPr id="5" name="Picture 4">
            <a:extLst>
              <a:ext uri="{FF2B5EF4-FFF2-40B4-BE49-F238E27FC236}">
                <a16:creationId xmlns:a16="http://schemas.microsoft.com/office/drawing/2014/main" id="{C905E7B1-5BF2-A3C4-3D1B-71CB34FCE46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94320" y="914400"/>
            <a:ext cx="4297680" cy="2865120"/>
          </a:xfrm>
          <a:prstGeom prst="rect">
            <a:avLst/>
          </a:prstGeom>
        </p:spPr>
      </p:pic>
      <p:sp>
        <p:nvSpPr>
          <p:cNvPr id="4" name="Slide Number Placeholder 3">
            <a:extLst>
              <a:ext uri="{FF2B5EF4-FFF2-40B4-BE49-F238E27FC236}">
                <a16:creationId xmlns:a16="http://schemas.microsoft.com/office/drawing/2014/main" id="{C0EBBF29-520C-2F06-A0EF-5E59C6168461}"/>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2</a:t>
            </a:fld>
            <a:endParaRPr lang="en-US" sz="1600" b="1" dirty="0">
              <a:solidFill>
                <a:schemeClr val="tx2">
                  <a:lumMod val="90000"/>
                  <a:lumOff val="10000"/>
                </a:schemeClr>
              </a:solidFill>
            </a:endParaRPr>
          </a:p>
        </p:txBody>
      </p:sp>
      <p:sp>
        <p:nvSpPr>
          <p:cNvPr id="6" name="TextBox 5">
            <a:extLst>
              <a:ext uri="{FF2B5EF4-FFF2-40B4-BE49-F238E27FC236}">
                <a16:creationId xmlns:a16="http://schemas.microsoft.com/office/drawing/2014/main" id="{6A9E239C-EB97-FCC6-1194-0E49D36E8AC1}"/>
              </a:ext>
            </a:extLst>
          </p:cNvPr>
          <p:cNvSpPr txBox="1"/>
          <p:nvPr/>
        </p:nvSpPr>
        <p:spPr>
          <a:xfrm>
            <a:off x="625765" y="4964907"/>
            <a:ext cx="10605656" cy="830997"/>
          </a:xfrm>
          <a:prstGeom prst="rect">
            <a:avLst/>
          </a:prstGeom>
          <a:noFill/>
        </p:spPr>
        <p:txBody>
          <a:bodyPr wrap="square" rtlCol="0">
            <a:spAutoFit/>
          </a:bodyPr>
          <a:lstStyle/>
          <a:p>
            <a:r>
              <a:rPr lang="en-US" sz="2400" dirty="0"/>
              <a:t>Slides, example code, and data:</a:t>
            </a:r>
          </a:p>
          <a:p>
            <a:r>
              <a:rPr lang="en-US" sz="2400" dirty="0">
                <a:hlinkClick r:id="rId3"/>
              </a:rPr>
              <a:t>https://meganheyman.github.io/</a:t>
            </a:r>
            <a:r>
              <a:rPr lang="en-US" sz="2400" dirty="0"/>
              <a:t> </a:t>
            </a:r>
          </a:p>
        </p:txBody>
      </p:sp>
      <p:pic>
        <p:nvPicPr>
          <p:cNvPr id="8" name="Picture 7">
            <a:extLst>
              <a:ext uri="{FF2B5EF4-FFF2-40B4-BE49-F238E27FC236}">
                <a16:creationId xmlns:a16="http://schemas.microsoft.com/office/drawing/2014/main" id="{161AD32C-5D20-A43B-48DD-77F593CFD0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1600" y="4964907"/>
            <a:ext cx="1828800" cy="1828800"/>
          </a:xfrm>
          <a:prstGeom prst="rect">
            <a:avLst/>
          </a:prstGeom>
        </p:spPr>
      </p:pic>
    </p:spTree>
    <p:extLst>
      <p:ext uri="{BB962C8B-B14F-4D97-AF65-F5344CB8AC3E}">
        <p14:creationId xmlns:p14="http://schemas.microsoft.com/office/powerpoint/2010/main" val="4093064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73E6D-F312-BBEE-835F-65A323C0E8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3022AE-6E8B-C3F0-9140-2C0C11ABD93B}"/>
              </a:ext>
            </a:extLst>
          </p:cNvPr>
          <p:cNvSpPr>
            <a:spLocks noGrp="1"/>
          </p:cNvSpPr>
          <p:nvPr>
            <p:ph type="title"/>
          </p:nvPr>
        </p:nvSpPr>
        <p:spPr>
          <a:xfrm>
            <a:off x="0" y="0"/>
            <a:ext cx="12192000" cy="6857999"/>
          </a:xfrm>
          <a:solidFill>
            <a:schemeClr val="tx2">
              <a:lumMod val="90000"/>
              <a:lumOff val="10000"/>
            </a:schemeClr>
          </a:solidFill>
        </p:spPr>
        <p:txBody>
          <a:bodyPr>
            <a:normAutofit/>
          </a:bodyPr>
          <a:lstStyle/>
          <a:p>
            <a:pPr algn="ctr" defTabSz="911225">
              <a:tabLst>
                <a:tab pos="10972800" algn="l"/>
              </a:tabLst>
            </a:pPr>
            <a:r>
              <a:rPr lang="en-US" b="1" dirty="0">
                <a:solidFill>
                  <a:schemeClr val="bg1"/>
                </a:solidFill>
              </a:rPr>
              <a:t>Guidelines for Creating Graphs</a:t>
            </a:r>
            <a:br>
              <a:rPr lang="en-US" dirty="0">
                <a:solidFill>
                  <a:schemeClr val="bg1"/>
                </a:solidFill>
              </a:rPr>
            </a:br>
            <a:br>
              <a:rPr lang="en-US" dirty="0">
                <a:solidFill>
                  <a:schemeClr val="bg1"/>
                </a:solidFill>
              </a:rPr>
            </a:br>
            <a:r>
              <a:rPr lang="en-US" sz="3200" dirty="0">
                <a:solidFill>
                  <a:schemeClr val="bg1"/>
                </a:solidFill>
              </a:rPr>
              <a:t>Understanding best practices may help you </a:t>
            </a:r>
            <a:br>
              <a:rPr lang="en-US" sz="3200" dirty="0">
                <a:solidFill>
                  <a:schemeClr val="bg1"/>
                </a:solidFill>
              </a:rPr>
            </a:br>
            <a:r>
              <a:rPr lang="en-US" sz="3200" dirty="0">
                <a:solidFill>
                  <a:schemeClr val="bg1"/>
                </a:solidFill>
              </a:rPr>
              <a:t>identify when something is “sus.”</a:t>
            </a:r>
            <a:endParaRPr lang="en-US" dirty="0">
              <a:solidFill>
                <a:schemeClr val="bg1"/>
              </a:solidFill>
            </a:endParaRPr>
          </a:p>
        </p:txBody>
      </p:sp>
      <p:sp>
        <p:nvSpPr>
          <p:cNvPr id="3" name="TextBox 2">
            <a:extLst>
              <a:ext uri="{FF2B5EF4-FFF2-40B4-BE49-F238E27FC236}">
                <a16:creationId xmlns:a16="http://schemas.microsoft.com/office/drawing/2014/main" id="{36D9D37E-180B-4348-F22D-D99CF05DCCE3}"/>
              </a:ext>
            </a:extLst>
          </p:cNvPr>
          <p:cNvSpPr txBox="1"/>
          <p:nvPr/>
        </p:nvSpPr>
        <p:spPr>
          <a:xfrm>
            <a:off x="2400300" y="4530436"/>
            <a:ext cx="4343400" cy="523220"/>
          </a:xfrm>
          <a:prstGeom prst="rect">
            <a:avLst/>
          </a:prstGeom>
          <a:noFill/>
        </p:spPr>
        <p:txBody>
          <a:bodyPr wrap="square" rtlCol="0">
            <a:spAutoFit/>
          </a:bodyPr>
          <a:lstStyle/>
          <a:p>
            <a:r>
              <a:rPr lang="en-US" sz="2800" dirty="0">
                <a:solidFill>
                  <a:schemeClr val="bg1"/>
                </a:solidFill>
              </a:rPr>
              <a:t>*Caveats</a:t>
            </a:r>
          </a:p>
        </p:txBody>
      </p:sp>
      <p:sp>
        <p:nvSpPr>
          <p:cNvPr id="4" name="Slide Number Placeholder 3">
            <a:extLst>
              <a:ext uri="{FF2B5EF4-FFF2-40B4-BE49-F238E27FC236}">
                <a16:creationId xmlns:a16="http://schemas.microsoft.com/office/drawing/2014/main" id="{8B0A7773-4DB5-AC75-5EB5-284E3ED6A2F6}"/>
              </a:ext>
            </a:extLst>
          </p:cNvPr>
          <p:cNvSpPr>
            <a:spLocks noGrp="1"/>
          </p:cNvSpPr>
          <p:nvPr>
            <p:ph type="sldNum" sz="quarter" idx="12"/>
          </p:nvPr>
        </p:nvSpPr>
        <p:spPr>
          <a:xfrm>
            <a:off x="9448800" y="6492874"/>
            <a:ext cx="2743200" cy="365125"/>
          </a:xfrm>
        </p:spPr>
        <p:txBody>
          <a:bodyPr/>
          <a:lstStyle/>
          <a:p>
            <a:fld id="{1CD7194B-0F75-470B-8147-2A362AE0D5E6}" type="slidenum">
              <a:rPr lang="en-US" sz="1600" b="1" smtClean="0">
                <a:solidFill>
                  <a:schemeClr val="tx2">
                    <a:lumMod val="90000"/>
                    <a:lumOff val="10000"/>
                  </a:schemeClr>
                </a:solidFill>
              </a:rPr>
              <a:t>3</a:t>
            </a:fld>
            <a:endParaRPr lang="en-US" sz="1600" b="1" dirty="0">
              <a:solidFill>
                <a:schemeClr val="tx2">
                  <a:lumMod val="90000"/>
                  <a:lumOff val="10000"/>
                </a:schemeClr>
              </a:solidFill>
            </a:endParaRPr>
          </a:p>
        </p:txBody>
      </p:sp>
    </p:spTree>
    <p:extLst>
      <p:ext uri="{BB962C8B-B14F-4D97-AF65-F5344CB8AC3E}">
        <p14:creationId xmlns:p14="http://schemas.microsoft.com/office/powerpoint/2010/main" val="445434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32EB0-A773-6D89-4AAC-CC3AD61BE110}"/>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It’s just a really terrible map</a:t>
            </a:r>
          </a:p>
        </p:txBody>
      </p:sp>
      <p:pic>
        <p:nvPicPr>
          <p:cNvPr id="4" name="Content Placeholder 3" descr="Map of U.S. states highlighting Indiana with other states labeled as &quot;outdiana&quot;">
            <a:hlinkClick r:id="rId2"/>
            <a:extLst>
              <a:ext uri="{FF2B5EF4-FFF2-40B4-BE49-F238E27FC236}">
                <a16:creationId xmlns:a16="http://schemas.microsoft.com/office/drawing/2014/main" id="{8AE10753-30E0-AB51-28FC-C1906D6243A2}"/>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2165055" y="1684223"/>
            <a:ext cx="7861890" cy="4351338"/>
          </a:xfrm>
          <a:prstGeom prst="rect">
            <a:avLst/>
          </a:prstGeom>
        </p:spPr>
      </p:pic>
      <p:sp>
        <p:nvSpPr>
          <p:cNvPr id="3" name="Slide Number Placeholder 2">
            <a:extLst>
              <a:ext uri="{FF2B5EF4-FFF2-40B4-BE49-F238E27FC236}">
                <a16:creationId xmlns:a16="http://schemas.microsoft.com/office/drawing/2014/main" id="{1582354A-FFD1-D07C-9EFA-8460F1BB8C18}"/>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4</a:t>
            </a:fld>
            <a:endParaRPr lang="en-US" sz="1600" b="1" dirty="0">
              <a:solidFill>
                <a:schemeClr val="tx2">
                  <a:lumMod val="90000"/>
                  <a:lumOff val="10000"/>
                </a:schemeClr>
              </a:solidFill>
            </a:endParaRPr>
          </a:p>
        </p:txBody>
      </p:sp>
    </p:spTree>
    <p:extLst>
      <p:ext uri="{BB962C8B-B14F-4D97-AF65-F5344CB8AC3E}">
        <p14:creationId xmlns:p14="http://schemas.microsoft.com/office/powerpoint/2010/main" val="3940221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84CB427-72AB-055C-AAFE-01CBADE78A71}"/>
              </a:ext>
            </a:extLst>
          </p:cNvPr>
          <p:cNvSpPr>
            <a:spLocks noGrp="1"/>
          </p:cNvSpPr>
          <p:nvPr>
            <p:ph type="sldNum" sz="quarter" idx="12"/>
          </p:nvPr>
        </p:nvSpPr>
        <p:spPr/>
        <p:txBody>
          <a:bodyPr/>
          <a:lstStyle/>
          <a:p>
            <a:fld id="{1CD7194B-0F75-470B-8147-2A362AE0D5E6}" type="slidenum">
              <a:rPr lang="en-US" smtClean="0"/>
              <a:t>5</a:t>
            </a:fld>
            <a:endParaRPr lang="en-US"/>
          </a:p>
        </p:txBody>
      </p:sp>
      <p:sp>
        <p:nvSpPr>
          <p:cNvPr id="3" name="Rectangle 2">
            <a:extLst>
              <a:ext uri="{FF2B5EF4-FFF2-40B4-BE49-F238E27FC236}">
                <a16:creationId xmlns:a16="http://schemas.microsoft.com/office/drawing/2014/main" id="{7E3DF650-089C-EC13-0B3F-2E049EE50FAE}"/>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8CEB48D-E68D-FC1D-AB4D-399257E0B91D}"/>
              </a:ext>
            </a:extLst>
          </p:cNvPr>
          <p:cNvSpPr/>
          <p:nvPr>
            <p:custDataLst>
              <p:tags r:id="rId3"/>
            </p:custDataLst>
          </p:nvPr>
        </p:nvSpPr>
        <p:spPr>
          <a:xfrm>
            <a:off x="3112851" y="1000897"/>
            <a:ext cx="8486226" cy="3855308"/>
          </a:xfrm>
          <a:prstGeom prst="rect">
            <a:avLst/>
          </a:prstGeom>
          <a:noFill/>
          <a:ln w="1905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a:solidFill>
                  <a:srgbClr val="000000"/>
                </a:solidFill>
              </a:rPr>
              <a:t>Why do we create graphs?</a:t>
            </a:r>
          </a:p>
        </p:txBody>
      </p:sp>
      <p:sp>
        <p:nvSpPr>
          <p:cNvPr id="5" name="Rectangle 4">
            <a:extLst>
              <a:ext uri="{FF2B5EF4-FFF2-40B4-BE49-F238E27FC236}">
                <a16:creationId xmlns:a16="http://schemas.microsoft.com/office/drawing/2014/main" id="{754313B9-F617-9A7B-42BB-F787ABF33FF9}"/>
              </a:ext>
            </a:extLst>
          </p:cNvPr>
          <p:cNvSpPr/>
          <p:nvPr/>
        </p:nvSpPr>
        <p:spPr>
          <a:xfrm>
            <a:off x="0" y="5820032"/>
            <a:ext cx="12192001" cy="1037968"/>
          </a:xfrm>
          <a:prstGeom prst="rect">
            <a:avLst/>
          </a:prstGeom>
          <a:solidFill>
            <a:srgbClr val="198038"/>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E05B4E0F-05F6-2A89-4286-4F1C8FF5D7EC}"/>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82C1BE92-D5D3-07D9-618E-FC1C24819E75}"/>
              </a:ext>
            </a:extLst>
          </p:cNvPr>
          <p:cNvSpPr/>
          <p:nvPr/>
        </p:nvSpPr>
        <p:spPr>
          <a:xfrm rot="2700000">
            <a:off x="9620371" y="514924"/>
            <a:ext cx="3335198" cy="778213"/>
          </a:xfrm>
          <a:prstGeom prst="trapezoid">
            <a:avLst>
              <a:gd name="adj" fmla="val 100000"/>
            </a:avLst>
          </a:prstGeom>
          <a:solidFill>
            <a:srgbClr val="EDFAF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10" name="Graphic 9">
            <a:extLst>
              <a:ext uri="{FF2B5EF4-FFF2-40B4-BE49-F238E27FC236}">
                <a16:creationId xmlns:a16="http://schemas.microsoft.com/office/drawing/2014/main" id="{C0452388-9613-D1CF-798C-59ABACF39D05}"/>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640351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00194-84A5-F73F-0C29-72770AEB9A07}"/>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Why visualize data? (Or, why create graphs?)</a:t>
            </a:r>
          </a:p>
        </p:txBody>
      </p:sp>
      <p:sp>
        <p:nvSpPr>
          <p:cNvPr id="3" name="Content Placeholder 2">
            <a:extLst>
              <a:ext uri="{FF2B5EF4-FFF2-40B4-BE49-F238E27FC236}">
                <a16:creationId xmlns:a16="http://schemas.microsoft.com/office/drawing/2014/main" id="{CEF5434C-EA71-3581-A5B1-5F873F44BAAF}"/>
              </a:ext>
            </a:extLst>
          </p:cNvPr>
          <p:cNvSpPr>
            <a:spLocks noGrp="1"/>
          </p:cNvSpPr>
          <p:nvPr>
            <p:ph idx="1"/>
          </p:nvPr>
        </p:nvSpPr>
        <p:spPr>
          <a:xfrm>
            <a:off x="838200" y="914401"/>
            <a:ext cx="10515600" cy="5943600"/>
          </a:xfrm>
        </p:spPr>
        <p:txBody>
          <a:bodyPr>
            <a:normAutofit/>
          </a:bodyPr>
          <a:lstStyle/>
          <a:p>
            <a:pPr marL="0" indent="0">
              <a:buNone/>
            </a:pPr>
            <a:r>
              <a:rPr lang="en-US" sz="3200" b="1" dirty="0"/>
              <a:t>Grab attention </a:t>
            </a:r>
            <a:br>
              <a:rPr lang="en-US" sz="3500" b="1" dirty="0"/>
            </a:br>
            <a:r>
              <a:rPr lang="en-US" sz="2200" dirty="0"/>
              <a:t>Attract the reader.</a:t>
            </a:r>
          </a:p>
          <a:p>
            <a:pPr marL="0" indent="0">
              <a:buNone/>
            </a:pPr>
            <a:endParaRPr lang="en-US" sz="1050" dirty="0"/>
          </a:p>
          <a:p>
            <a:pPr marL="0" indent="0">
              <a:buNone/>
            </a:pPr>
            <a:r>
              <a:rPr lang="en-US" sz="3200" b="1" dirty="0"/>
              <a:t>Improve access to information </a:t>
            </a:r>
            <a:br>
              <a:rPr lang="en-US" sz="3500" b="1" dirty="0"/>
            </a:br>
            <a:r>
              <a:rPr lang="en-US" sz="2200" dirty="0"/>
              <a:t>Efficiently disseminate key points.</a:t>
            </a:r>
          </a:p>
          <a:p>
            <a:pPr marL="0" indent="0">
              <a:buNone/>
            </a:pPr>
            <a:endParaRPr lang="en-US" sz="1050" dirty="0"/>
          </a:p>
          <a:p>
            <a:pPr marL="0" indent="0">
              <a:buNone/>
            </a:pPr>
            <a:r>
              <a:rPr lang="en-US" sz="3200" b="1" dirty="0"/>
              <a:t>Increase precision </a:t>
            </a:r>
            <a:br>
              <a:rPr lang="en-US" sz="3500" b="1" dirty="0"/>
            </a:br>
            <a:r>
              <a:rPr lang="en-US" sz="2200" dirty="0"/>
              <a:t>Describing data or models via text is too lengthy or not detailed enough.</a:t>
            </a:r>
          </a:p>
          <a:p>
            <a:pPr marL="0" indent="0">
              <a:buNone/>
            </a:pPr>
            <a:endParaRPr lang="en-US" sz="1050" dirty="0"/>
          </a:p>
          <a:p>
            <a:pPr marL="0" indent="0">
              <a:buNone/>
            </a:pPr>
            <a:r>
              <a:rPr lang="en-US" sz="3200" b="1" dirty="0"/>
              <a:t>Bolster credibility </a:t>
            </a:r>
            <a:br>
              <a:rPr lang="en-US" sz="3200" b="1" dirty="0"/>
            </a:br>
            <a:r>
              <a:rPr lang="en-US" sz="2200" dirty="0"/>
              <a:t>Allow the reader to make the (same?) conclusions.</a:t>
            </a:r>
          </a:p>
          <a:p>
            <a:pPr marL="0" indent="0">
              <a:buNone/>
            </a:pPr>
            <a:endParaRPr lang="en-US" sz="1050" dirty="0"/>
          </a:p>
          <a:p>
            <a:pPr marL="0" indent="0">
              <a:buNone/>
            </a:pPr>
            <a:r>
              <a:rPr lang="en-US" sz="3200" b="1" dirty="0"/>
              <a:t>Summarize content</a:t>
            </a:r>
            <a:r>
              <a:rPr lang="en-US" sz="3200" dirty="0"/>
              <a:t> </a:t>
            </a:r>
            <a:br>
              <a:rPr lang="en-US" sz="3500" dirty="0"/>
            </a:br>
            <a:r>
              <a:rPr lang="en-US" sz="2200" dirty="0"/>
              <a:t>Help the reader understand the key points of a complex analysis.</a:t>
            </a:r>
          </a:p>
        </p:txBody>
      </p:sp>
      <p:sp>
        <p:nvSpPr>
          <p:cNvPr id="4" name="Slide Number Placeholder 3">
            <a:extLst>
              <a:ext uri="{FF2B5EF4-FFF2-40B4-BE49-F238E27FC236}">
                <a16:creationId xmlns:a16="http://schemas.microsoft.com/office/drawing/2014/main" id="{9C76E93E-937D-FA89-7719-89D540BB24BB}"/>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6</a:t>
            </a:fld>
            <a:endParaRPr lang="en-US" sz="1600" b="1" dirty="0">
              <a:solidFill>
                <a:schemeClr val="tx2">
                  <a:lumMod val="90000"/>
                  <a:lumOff val="10000"/>
                </a:schemeClr>
              </a:solidFill>
            </a:endParaRPr>
          </a:p>
        </p:txBody>
      </p:sp>
    </p:spTree>
    <p:extLst>
      <p:ext uri="{BB962C8B-B14F-4D97-AF65-F5344CB8AC3E}">
        <p14:creationId xmlns:p14="http://schemas.microsoft.com/office/powerpoint/2010/main" val="3944835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75B7D-EAEC-678A-4D27-0A9B4DD6F3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2BB5C4-8AEC-D8BE-4CAD-042D85A9C37D}"/>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A lot of information, quickly</a:t>
            </a:r>
          </a:p>
        </p:txBody>
      </p:sp>
      <p:sp>
        <p:nvSpPr>
          <p:cNvPr id="3" name="TextBox 2">
            <a:extLst>
              <a:ext uri="{FF2B5EF4-FFF2-40B4-BE49-F238E27FC236}">
                <a16:creationId xmlns:a16="http://schemas.microsoft.com/office/drawing/2014/main" id="{27E72019-EE91-C0D3-6374-B0F90CC2EA9C}"/>
              </a:ext>
            </a:extLst>
          </p:cNvPr>
          <p:cNvSpPr txBox="1"/>
          <p:nvPr/>
        </p:nvSpPr>
        <p:spPr>
          <a:xfrm>
            <a:off x="1311564" y="1287591"/>
            <a:ext cx="8877501" cy="3970318"/>
          </a:xfrm>
          <a:prstGeom prst="rect">
            <a:avLst/>
          </a:prstGeom>
          <a:noFill/>
        </p:spPr>
        <p:txBody>
          <a:bodyPr wrap="square" rtlCol="0">
            <a:spAutoFit/>
          </a:bodyPr>
          <a:lstStyle/>
          <a:p>
            <a:r>
              <a:rPr lang="en-US" sz="2800" dirty="0"/>
              <a:t>The next several slides are text heavy.  I plan to go through the content quickly.</a:t>
            </a:r>
          </a:p>
          <a:p>
            <a:endParaRPr lang="en-US" sz="2800" dirty="0"/>
          </a:p>
          <a:p>
            <a:r>
              <a:rPr lang="en-US" sz="2800" dirty="0"/>
              <a:t>Want everyone to have the information/references since there are likely varying levels of expertise in the audience regarding communicating with graphics.</a:t>
            </a:r>
          </a:p>
          <a:p>
            <a:endParaRPr lang="en-US" sz="2800" dirty="0"/>
          </a:p>
          <a:p>
            <a:r>
              <a:rPr lang="en-US" sz="2800" dirty="0"/>
              <a:t>The perspectives also focus on display of data, though many easily translate to general graphic displays.</a:t>
            </a:r>
          </a:p>
        </p:txBody>
      </p:sp>
      <p:sp>
        <p:nvSpPr>
          <p:cNvPr id="20" name="Slide Number Placeholder 19">
            <a:extLst>
              <a:ext uri="{FF2B5EF4-FFF2-40B4-BE49-F238E27FC236}">
                <a16:creationId xmlns:a16="http://schemas.microsoft.com/office/drawing/2014/main" id="{6CF633B3-BACD-51DF-C889-926FDAD13B46}"/>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7</a:t>
            </a:fld>
            <a:endParaRPr lang="en-US" sz="1600" b="1">
              <a:solidFill>
                <a:schemeClr val="tx2">
                  <a:lumMod val="90000"/>
                  <a:lumOff val="10000"/>
                </a:schemeClr>
              </a:solidFill>
            </a:endParaRPr>
          </a:p>
        </p:txBody>
      </p:sp>
    </p:spTree>
    <p:extLst>
      <p:ext uri="{BB962C8B-B14F-4D97-AF65-F5344CB8AC3E}">
        <p14:creationId xmlns:p14="http://schemas.microsoft.com/office/powerpoint/2010/main" val="2182257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BC83E-512E-4840-71B7-02EACECF0908}"/>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3 laws of effective visual communication</a:t>
            </a:r>
          </a:p>
        </p:txBody>
      </p:sp>
      <p:pic>
        <p:nvPicPr>
          <p:cNvPr id="7" name="Picture 6" descr="bad graphs villain image, created via ChatGPT">
            <a:extLst>
              <a:ext uri="{FF2B5EF4-FFF2-40B4-BE49-F238E27FC236}">
                <a16:creationId xmlns:a16="http://schemas.microsoft.com/office/drawing/2014/main" id="{E2DC93D9-0085-0721-6160-2E916BAF5943}"/>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779923" y="2479874"/>
            <a:ext cx="1703216" cy="2286000"/>
          </a:xfrm>
          <a:prstGeom prst="rect">
            <a:avLst/>
          </a:prstGeom>
        </p:spPr>
      </p:pic>
      <p:sp>
        <p:nvSpPr>
          <p:cNvPr id="3" name="TextBox 2">
            <a:extLst>
              <a:ext uri="{FF2B5EF4-FFF2-40B4-BE49-F238E27FC236}">
                <a16:creationId xmlns:a16="http://schemas.microsoft.com/office/drawing/2014/main" id="{9922CFC9-380F-91B5-6024-5E3553613690}"/>
              </a:ext>
            </a:extLst>
          </p:cNvPr>
          <p:cNvSpPr txBox="1"/>
          <p:nvPr/>
        </p:nvSpPr>
        <p:spPr>
          <a:xfrm>
            <a:off x="604186" y="1769525"/>
            <a:ext cx="4562763" cy="523220"/>
          </a:xfrm>
          <a:prstGeom prst="rect">
            <a:avLst/>
          </a:prstGeom>
          <a:noFill/>
        </p:spPr>
        <p:txBody>
          <a:bodyPr wrap="square" rtlCol="0">
            <a:spAutoFit/>
          </a:bodyPr>
          <a:lstStyle/>
          <a:p>
            <a:r>
              <a:rPr lang="en-US" sz="2800" dirty="0"/>
              <a:t>1.  Have a clear purpose.</a:t>
            </a:r>
          </a:p>
        </p:txBody>
      </p:sp>
      <p:pic>
        <p:nvPicPr>
          <p:cNvPr id="6" name="Picture 5">
            <a:hlinkClick r:id="rId4"/>
            <a:extLst>
              <a:ext uri="{FF2B5EF4-FFF2-40B4-BE49-F238E27FC236}">
                <a16:creationId xmlns:a16="http://schemas.microsoft.com/office/drawing/2014/main" id="{20F97FC3-02C7-746E-496F-D8357D99EDD2}"/>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4638003" y="979575"/>
            <a:ext cx="1457997" cy="2103120"/>
          </a:xfrm>
          <a:prstGeom prst="rect">
            <a:avLst/>
          </a:prstGeom>
        </p:spPr>
      </p:pic>
      <p:pic>
        <p:nvPicPr>
          <p:cNvPr id="9" name="Picture 8">
            <a:hlinkClick r:id="rId4"/>
            <a:extLst>
              <a:ext uri="{FF2B5EF4-FFF2-40B4-BE49-F238E27FC236}">
                <a16:creationId xmlns:a16="http://schemas.microsoft.com/office/drawing/2014/main" id="{83CAE619-3CAE-B1A9-3E2D-631BE8A9C0B2}"/>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604186" y="2571314"/>
            <a:ext cx="1488444" cy="2103120"/>
          </a:xfrm>
          <a:prstGeom prst="rect">
            <a:avLst/>
          </a:prstGeom>
        </p:spPr>
      </p:pic>
      <p:pic>
        <p:nvPicPr>
          <p:cNvPr id="11" name="Picture 10">
            <a:hlinkClick r:id="rId4"/>
            <a:extLst>
              <a:ext uri="{FF2B5EF4-FFF2-40B4-BE49-F238E27FC236}">
                <a16:creationId xmlns:a16="http://schemas.microsoft.com/office/drawing/2014/main" id="{F495A700-75D5-0CCA-9A08-F31EAEF0DC6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96207" y="4228228"/>
            <a:ext cx="1340613" cy="2103120"/>
          </a:xfrm>
          <a:prstGeom prst="rect">
            <a:avLst/>
          </a:prstGeom>
        </p:spPr>
      </p:pic>
      <p:sp>
        <p:nvSpPr>
          <p:cNvPr id="12" name="TextBox 11">
            <a:extLst>
              <a:ext uri="{FF2B5EF4-FFF2-40B4-BE49-F238E27FC236}">
                <a16:creationId xmlns:a16="http://schemas.microsoft.com/office/drawing/2014/main" id="{D1010C09-EF66-09DE-443B-0796BDDCEFC8}"/>
              </a:ext>
            </a:extLst>
          </p:cNvPr>
          <p:cNvSpPr txBox="1"/>
          <p:nvPr/>
        </p:nvSpPr>
        <p:spPr>
          <a:xfrm>
            <a:off x="2277435" y="3361264"/>
            <a:ext cx="5135418" cy="523220"/>
          </a:xfrm>
          <a:prstGeom prst="rect">
            <a:avLst/>
          </a:prstGeom>
          <a:noFill/>
        </p:spPr>
        <p:txBody>
          <a:bodyPr wrap="square" rtlCol="0">
            <a:spAutoFit/>
          </a:bodyPr>
          <a:lstStyle/>
          <a:p>
            <a:r>
              <a:rPr lang="en-US" sz="2800" dirty="0"/>
              <a:t>2.  Show the data clearly.</a:t>
            </a:r>
          </a:p>
        </p:txBody>
      </p:sp>
      <p:sp>
        <p:nvSpPr>
          <p:cNvPr id="13" name="TextBox 12">
            <a:extLst>
              <a:ext uri="{FF2B5EF4-FFF2-40B4-BE49-F238E27FC236}">
                <a16:creationId xmlns:a16="http://schemas.microsoft.com/office/drawing/2014/main" id="{F50FD686-68B7-D4AC-9242-485732BE4E75}"/>
              </a:ext>
            </a:extLst>
          </p:cNvPr>
          <p:cNvSpPr txBox="1"/>
          <p:nvPr/>
        </p:nvSpPr>
        <p:spPr>
          <a:xfrm>
            <a:off x="604186" y="4953003"/>
            <a:ext cx="5098473" cy="523220"/>
          </a:xfrm>
          <a:prstGeom prst="rect">
            <a:avLst/>
          </a:prstGeom>
          <a:noFill/>
        </p:spPr>
        <p:txBody>
          <a:bodyPr wrap="square" rtlCol="0">
            <a:spAutoFit/>
          </a:bodyPr>
          <a:lstStyle/>
          <a:p>
            <a:r>
              <a:rPr lang="en-US" sz="2800" dirty="0"/>
              <a:t>3.  Make the message obvious.</a:t>
            </a:r>
          </a:p>
        </p:txBody>
      </p:sp>
      <p:sp>
        <p:nvSpPr>
          <p:cNvPr id="14" name="TextBox 13">
            <a:extLst>
              <a:ext uri="{FF2B5EF4-FFF2-40B4-BE49-F238E27FC236}">
                <a16:creationId xmlns:a16="http://schemas.microsoft.com/office/drawing/2014/main" id="{EC25755D-3D5F-319C-E986-1EDC7C6A73DD}"/>
              </a:ext>
            </a:extLst>
          </p:cNvPr>
          <p:cNvSpPr txBox="1"/>
          <p:nvPr/>
        </p:nvSpPr>
        <p:spPr>
          <a:xfrm>
            <a:off x="8126963" y="1769525"/>
            <a:ext cx="3460851" cy="523220"/>
          </a:xfrm>
          <a:prstGeom prst="rect">
            <a:avLst/>
          </a:prstGeom>
          <a:noFill/>
        </p:spPr>
        <p:txBody>
          <a:bodyPr wrap="square" rtlCol="0">
            <a:spAutoFit/>
          </a:bodyPr>
          <a:lstStyle/>
          <a:p>
            <a:r>
              <a:rPr lang="en-US" sz="2800" dirty="0"/>
              <a:t>Oppose bad graphs.</a:t>
            </a:r>
          </a:p>
        </p:txBody>
      </p:sp>
      <p:sp>
        <p:nvSpPr>
          <p:cNvPr id="20" name="Slide Number Placeholder 19">
            <a:extLst>
              <a:ext uri="{FF2B5EF4-FFF2-40B4-BE49-F238E27FC236}">
                <a16:creationId xmlns:a16="http://schemas.microsoft.com/office/drawing/2014/main" id="{40CD3757-72AA-A1B9-8926-C8E32628AF1F}"/>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8</a:t>
            </a:fld>
            <a:endParaRPr lang="en-US" sz="1600" b="1">
              <a:solidFill>
                <a:schemeClr val="tx2">
                  <a:lumMod val="90000"/>
                  <a:lumOff val="10000"/>
                </a:schemeClr>
              </a:solidFill>
            </a:endParaRPr>
          </a:p>
        </p:txBody>
      </p:sp>
    </p:spTree>
    <p:extLst>
      <p:ext uri="{BB962C8B-B14F-4D97-AF65-F5344CB8AC3E}">
        <p14:creationId xmlns:p14="http://schemas.microsoft.com/office/powerpoint/2010/main" val="2703878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A2D8A-2C9E-2F90-41E8-DA21B2B32F31}"/>
              </a:ext>
            </a:extLst>
          </p:cNvPr>
          <p:cNvSpPr>
            <a:spLocks noGrp="1"/>
          </p:cNvSpPr>
          <p:nvPr>
            <p:ph type="title"/>
          </p:nvPr>
        </p:nvSpPr>
        <p:spPr>
          <a:xfrm>
            <a:off x="0" y="1"/>
            <a:ext cx="12192000" cy="914400"/>
          </a:xfrm>
          <a:solidFill>
            <a:schemeClr val="tx2">
              <a:lumMod val="90000"/>
              <a:lumOff val="10000"/>
            </a:schemeClr>
          </a:solidFill>
        </p:spPr>
        <p:txBody>
          <a:bodyPr/>
          <a:lstStyle/>
          <a:p>
            <a:r>
              <a:rPr lang="en-US" b="1" dirty="0">
                <a:solidFill>
                  <a:schemeClr val="bg1"/>
                </a:solidFill>
              </a:rPr>
              <a:t>    Have a clear purpose</a:t>
            </a:r>
          </a:p>
        </p:txBody>
      </p:sp>
      <p:sp>
        <p:nvSpPr>
          <p:cNvPr id="3" name="Content Placeholder 2">
            <a:extLst>
              <a:ext uri="{FF2B5EF4-FFF2-40B4-BE49-F238E27FC236}">
                <a16:creationId xmlns:a16="http://schemas.microsoft.com/office/drawing/2014/main" id="{4D6B6112-BB64-D55F-419C-952D82347519}"/>
              </a:ext>
            </a:extLst>
          </p:cNvPr>
          <p:cNvSpPr>
            <a:spLocks noGrp="1"/>
          </p:cNvSpPr>
          <p:nvPr>
            <p:ph idx="1"/>
          </p:nvPr>
        </p:nvSpPr>
        <p:spPr>
          <a:xfrm>
            <a:off x="838200" y="1112363"/>
            <a:ext cx="10515600" cy="5745636"/>
          </a:xfrm>
        </p:spPr>
        <p:txBody>
          <a:bodyPr>
            <a:normAutofit/>
          </a:bodyPr>
          <a:lstStyle/>
          <a:p>
            <a:pPr marL="344488" indent="-344488">
              <a:buFont typeface="Arial" panose="020B0604020202020204" pitchFamily="34" charset="0"/>
              <a:buAutoNum type="arabicPeriod"/>
            </a:pPr>
            <a:r>
              <a:rPr lang="en-US" dirty="0"/>
              <a:t> </a:t>
            </a:r>
            <a:r>
              <a:rPr lang="en-US" b="1" dirty="0"/>
              <a:t>Who </a:t>
            </a:r>
            <a:r>
              <a:rPr lang="en-US" dirty="0"/>
              <a:t>is the intended audience? </a:t>
            </a:r>
            <a:r>
              <a:rPr lang="en-US" b="1" dirty="0"/>
              <a:t> </a:t>
            </a:r>
            <a:r>
              <a:rPr lang="en-US" dirty="0"/>
              <a:t>Consider:</a:t>
            </a:r>
          </a:p>
          <a:p>
            <a:pPr marL="971550" lvl="1" indent="-514350">
              <a:buFont typeface="+mj-lt"/>
              <a:buAutoNum type="alphaLcParenR"/>
            </a:pPr>
            <a:r>
              <a:rPr lang="en-US" dirty="0"/>
              <a:t>Technical literacy</a:t>
            </a:r>
          </a:p>
          <a:p>
            <a:pPr marL="971550" lvl="1" indent="-514350">
              <a:buFont typeface="+mj-lt"/>
              <a:buAutoNum type="alphaLcParenR"/>
            </a:pPr>
            <a:r>
              <a:rPr lang="en-US" dirty="0"/>
              <a:t>Academic discipline / knowledge domain</a:t>
            </a:r>
          </a:p>
          <a:p>
            <a:pPr marL="971550" lvl="1" indent="-514350">
              <a:buFont typeface="+mj-lt"/>
              <a:buAutoNum type="alphaLcParenR"/>
            </a:pPr>
            <a:r>
              <a:rPr lang="en-US" dirty="0"/>
              <a:t>Perhaps the graph is just for you?</a:t>
            </a:r>
          </a:p>
          <a:p>
            <a:pPr marL="457200" lvl="1" indent="0">
              <a:buNone/>
            </a:pPr>
            <a:endParaRPr lang="en-US" dirty="0"/>
          </a:p>
          <a:p>
            <a:pPr marL="344488" indent="-344488">
              <a:buAutoNum type="arabicPeriod"/>
            </a:pPr>
            <a:r>
              <a:rPr lang="en-US" dirty="0"/>
              <a:t> </a:t>
            </a:r>
            <a:r>
              <a:rPr lang="en-US" b="1" dirty="0"/>
              <a:t>Why </a:t>
            </a:r>
            <a:r>
              <a:rPr lang="en-US" dirty="0"/>
              <a:t>is the display useful?  </a:t>
            </a:r>
          </a:p>
          <a:p>
            <a:pPr marL="914400" lvl="1" indent="-458788">
              <a:buFont typeface="+mj-lt"/>
              <a:buAutoNum type="alphaLcParenR"/>
            </a:pPr>
            <a:r>
              <a:rPr lang="en-US" dirty="0"/>
              <a:t> </a:t>
            </a:r>
            <a:r>
              <a:rPr lang="en-US" b="1" dirty="0">
                <a:solidFill>
                  <a:schemeClr val="tx2">
                    <a:lumMod val="90000"/>
                    <a:lumOff val="10000"/>
                  </a:schemeClr>
                </a:solidFill>
              </a:rPr>
              <a:t>Exploratory:</a:t>
            </a:r>
            <a:r>
              <a:rPr lang="en-US" dirty="0"/>
              <a:t>  Provide informal insight to relationships within the data and understanding of variable behavior.</a:t>
            </a:r>
          </a:p>
          <a:p>
            <a:pPr marL="914400" lvl="1" indent="-458788">
              <a:buFont typeface="+mj-lt"/>
              <a:buAutoNum type="alphaLcParenR"/>
            </a:pPr>
            <a:r>
              <a:rPr lang="en-US" dirty="0"/>
              <a:t> </a:t>
            </a:r>
            <a:r>
              <a:rPr lang="en-US" b="1" dirty="0">
                <a:solidFill>
                  <a:schemeClr val="tx2">
                    <a:lumMod val="90000"/>
                    <a:lumOff val="10000"/>
                  </a:schemeClr>
                </a:solidFill>
              </a:rPr>
              <a:t>Analysis:</a:t>
            </a:r>
            <a:r>
              <a:rPr lang="en-US" dirty="0"/>
              <a:t>  Help select the form of the model or type of statistical inference method.</a:t>
            </a:r>
          </a:p>
          <a:p>
            <a:pPr marL="914400" lvl="1" indent="-458788">
              <a:buFont typeface="+mj-lt"/>
              <a:buAutoNum type="alphaLcParenR"/>
            </a:pPr>
            <a:r>
              <a:rPr lang="en-US" dirty="0"/>
              <a:t> </a:t>
            </a:r>
            <a:r>
              <a:rPr lang="en-US" b="1" dirty="0">
                <a:solidFill>
                  <a:schemeClr val="tx2">
                    <a:lumMod val="90000"/>
                    <a:lumOff val="10000"/>
                  </a:schemeClr>
                </a:solidFill>
              </a:rPr>
              <a:t>Results:</a:t>
            </a:r>
            <a:r>
              <a:rPr lang="en-US" dirty="0"/>
              <a:t>  Communicate results, help support a decision.</a:t>
            </a:r>
          </a:p>
          <a:p>
            <a:pPr marL="971550" lvl="1" indent="-514350">
              <a:buFont typeface="+mj-lt"/>
              <a:buAutoNum type="alphaLcParenR"/>
            </a:pPr>
            <a:endParaRPr lang="en-US" dirty="0"/>
          </a:p>
          <a:p>
            <a:pPr marL="344488" indent="-344488">
              <a:buFont typeface="+mj-lt"/>
              <a:buAutoNum type="arabicPeriod"/>
            </a:pPr>
            <a:r>
              <a:rPr lang="en-US" dirty="0"/>
              <a:t> </a:t>
            </a:r>
            <a:r>
              <a:rPr lang="en-US" b="1" dirty="0"/>
              <a:t>What</a:t>
            </a:r>
            <a:r>
              <a:rPr lang="en-US" dirty="0"/>
              <a:t> information or variables compose the display?</a:t>
            </a:r>
          </a:p>
        </p:txBody>
      </p:sp>
      <p:pic>
        <p:nvPicPr>
          <p:cNvPr id="6" name="Picture 5">
            <a:hlinkClick r:id="rId3"/>
            <a:extLst>
              <a:ext uri="{FF2B5EF4-FFF2-40B4-BE49-F238E27FC236}">
                <a16:creationId xmlns:a16="http://schemas.microsoft.com/office/drawing/2014/main" id="{33F0475C-9C67-06FF-E2EF-733D08760E13}"/>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0624801" y="914401"/>
            <a:ext cx="1457997" cy="2103120"/>
          </a:xfrm>
          <a:prstGeom prst="rect">
            <a:avLst/>
          </a:prstGeom>
        </p:spPr>
      </p:pic>
      <p:sp>
        <p:nvSpPr>
          <p:cNvPr id="7" name="TextBox 6">
            <a:extLst>
              <a:ext uri="{FF2B5EF4-FFF2-40B4-BE49-F238E27FC236}">
                <a16:creationId xmlns:a16="http://schemas.microsoft.com/office/drawing/2014/main" id="{7A73D024-C07E-1021-9E04-A006AA0DC7A1}"/>
              </a:ext>
            </a:extLst>
          </p:cNvPr>
          <p:cNvSpPr txBox="1"/>
          <p:nvPr/>
        </p:nvSpPr>
        <p:spPr>
          <a:xfrm>
            <a:off x="5389124" y="3121632"/>
            <a:ext cx="4897876" cy="523220"/>
          </a:xfrm>
          <a:prstGeom prst="rect">
            <a:avLst/>
          </a:prstGeom>
          <a:noFill/>
        </p:spPr>
        <p:txBody>
          <a:bodyPr wrap="square" rtlCol="0">
            <a:spAutoFit/>
          </a:bodyPr>
          <a:lstStyle/>
          <a:p>
            <a:r>
              <a:rPr lang="en-US" sz="2800" dirty="0"/>
              <a:t>(</a:t>
            </a:r>
            <a:r>
              <a:rPr lang="en-US" sz="2800" b="1" dirty="0"/>
              <a:t>When</a:t>
            </a:r>
            <a:r>
              <a:rPr lang="en-US" sz="2800" dirty="0"/>
              <a:t> is the display created?)</a:t>
            </a:r>
          </a:p>
        </p:txBody>
      </p:sp>
      <p:sp>
        <p:nvSpPr>
          <p:cNvPr id="4" name="Slide Number Placeholder 3">
            <a:extLst>
              <a:ext uri="{FF2B5EF4-FFF2-40B4-BE49-F238E27FC236}">
                <a16:creationId xmlns:a16="http://schemas.microsoft.com/office/drawing/2014/main" id="{163486C4-9223-4C01-F94B-1B591686F2BB}"/>
              </a:ext>
            </a:extLst>
          </p:cNvPr>
          <p:cNvSpPr>
            <a:spLocks noGrp="1"/>
          </p:cNvSpPr>
          <p:nvPr>
            <p:ph type="sldNum" sz="quarter" idx="12"/>
          </p:nvPr>
        </p:nvSpPr>
        <p:spPr>
          <a:xfrm>
            <a:off x="9448800" y="6492874"/>
            <a:ext cx="2743200" cy="365125"/>
          </a:xfrm>
        </p:spPr>
        <p:txBody>
          <a:bodyPr/>
          <a:lstStyle/>
          <a:p>
            <a:fld id="{1CD7194B-0F75-470B-8147-2A362AE0D5E6}" type="slidenum">
              <a:rPr lang="en-US" sz="1600" b="1" smtClean="0">
                <a:solidFill>
                  <a:schemeClr val="tx2">
                    <a:lumMod val="90000"/>
                    <a:lumOff val="10000"/>
                  </a:schemeClr>
                </a:solidFill>
              </a:rPr>
              <a:t>9</a:t>
            </a:fld>
            <a:endParaRPr lang="en-US" sz="1600" b="1">
              <a:solidFill>
                <a:schemeClr val="tx2">
                  <a:lumMod val="90000"/>
                  <a:lumOff val="10000"/>
                </a:schemeClr>
              </a:solidFill>
            </a:endParaRPr>
          </a:p>
        </p:txBody>
      </p:sp>
    </p:spTree>
    <p:extLst>
      <p:ext uri="{BB962C8B-B14F-4D97-AF65-F5344CB8AC3E}">
        <p14:creationId xmlns:p14="http://schemas.microsoft.com/office/powerpoint/2010/main" val="1378038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8BC4C-8388-D7AB-B26E-7B068E1BA866}"/>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Show the data clearly</a:t>
            </a:r>
          </a:p>
        </p:txBody>
      </p:sp>
      <p:sp>
        <p:nvSpPr>
          <p:cNvPr id="3" name="Content Placeholder 2">
            <a:extLst>
              <a:ext uri="{FF2B5EF4-FFF2-40B4-BE49-F238E27FC236}">
                <a16:creationId xmlns:a16="http://schemas.microsoft.com/office/drawing/2014/main" id="{68F36444-18B4-9671-298A-104880A36AFF}"/>
              </a:ext>
            </a:extLst>
          </p:cNvPr>
          <p:cNvSpPr>
            <a:spLocks noGrp="1"/>
          </p:cNvSpPr>
          <p:nvPr>
            <p:ph idx="1"/>
          </p:nvPr>
        </p:nvSpPr>
        <p:spPr>
          <a:xfrm>
            <a:off x="838200" y="1121790"/>
            <a:ext cx="10515600" cy="5472974"/>
          </a:xfrm>
        </p:spPr>
        <p:txBody>
          <a:bodyPr>
            <a:normAutofit/>
          </a:bodyPr>
          <a:lstStyle/>
          <a:p>
            <a:pPr marL="461963" indent="-461963">
              <a:buAutoNum type="arabicPeriod"/>
            </a:pPr>
            <a:r>
              <a:rPr lang="en-US" dirty="0"/>
              <a:t> </a:t>
            </a:r>
            <a:r>
              <a:rPr lang="en-US" b="1" dirty="0"/>
              <a:t>Layout</a:t>
            </a:r>
            <a:r>
              <a:rPr lang="en-US" dirty="0"/>
              <a:t> of multiple graph panels is intuitive.</a:t>
            </a:r>
          </a:p>
          <a:p>
            <a:pPr marL="1082675" lvl="1" indent="-514350">
              <a:buFont typeface="+mj-lt"/>
              <a:buAutoNum type="alphaLcParenR"/>
            </a:pPr>
            <a:r>
              <a:rPr lang="en-US" dirty="0"/>
              <a:t>Graphs with common axes are aligned in a single row or column.</a:t>
            </a:r>
            <a:br>
              <a:rPr lang="en-US" dirty="0"/>
            </a:br>
            <a:r>
              <a:rPr lang="en-US" dirty="0"/>
              <a:t>Axis limits are the same across graphs.  In </a:t>
            </a:r>
            <a:r>
              <a:rPr lang="en-US" dirty="0">
                <a:latin typeface="Courier New" panose="02070309020205020404" pitchFamily="49" charset="0"/>
                <a:cs typeface="Courier New" panose="02070309020205020404" pitchFamily="49" charset="0"/>
              </a:rPr>
              <a:t>ggplot2</a:t>
            </a:r>
            <a:r>
              <a:rPr lang="en-US" dirty="0"/>
              <a:t> R package, the </a:t>
            </a:r>
            <a:r>
              <a:rPr lang="en-US" dirty="0" err="1">
                <a:latin typeface="Courier New" panose="02070309020205020404" pitchFamily="49" charset="0"/>
                <a:cs typeface="Courier New" panose="02070309020205020404" pitchFamily="49" charset="0"/>
              </a:rPr>
              <a:t>facet_wrap</a:t>
            </a:r>
            <a:r>
              <a:rPr lang="en-US" dirty="0">
                <a:latin typeface="Courier New" panose="02070309020205020404" pitchFamily="49" charset="0"/>
                <a:cs typeface="Courier New" panose="02070309020205020404" pitchFamily="49" charset="0"/>
              </a:rPr>
              <a:t>() </a:t>
            </a:r>
            <a:r>
              <a:rPr lang="en-US" dirty="0"/>
              <a:t>function does this automatically.</a:t>
            </a:r>
          </a:p>
          <a:p>
            <a:pPr marL="1082675" lvl="1" indent="-514350">
              <a:buFont typeface="+mj-lt"/>
              <a:buAutoNum type="alphaLcParenR"/>
            </a:pPr>
            <a:endParaRPr lang="en-US" sz="800" dirty="0"/>
          </a:p>
          <a:p>
            <a:pPr marL="1082675" lvl="1" indent="-514350">
              <a:buFont typeface="+mj-lt"/>
              <a:buAutoNum type="alphaLcParenR"/>
            </a:pPr>
            <a:r>
              <a:rPr lang="en-US" dirty="0"/>
              <a:t>Matrix layouts with multiple graphs are OK for unrelated charts</a:t>
            </a:r>
            <a:br>
              <a:rPr lang="en-US" dirty="0"/>
            </a:br>
            <a:r>
              <a:rPr lang="en-US" dirty="0"/>
              <a:t>or cases when there are too many charts for a single row/column.</a:t>
            </a:r>
          </a:p>
          <a:p>
            <a:pPr marL="971550" lvl="1" indent="-514350">
              <a:buFont typeface="+mj-lt"/>
              <a:buAutoNum type="alphaLcParenR"/>
            </a:pPr>
            <a:endParaRPr lang="en-US" dirty="0"/>
          </a:p>
          <a:p>
            <a:pPr marL="461963" lvl="1" indent="-457200">
              <a:buAutoNum type="arabicPeriod" startAt="2"/>
            </a:pPr>
            <a:r>
              <a:rPr lang="en-US" sz="2800" dirty="0"/>
              <a:t> </a:t>
            </a:r>
            <a:r>
              <a:rPr lang="en-US" sz="2800" b="1" dirty="0"/>
              <a:t>Aspect ratio</a:t>
            </a:r>
            <a:r>
              <a:rPr lang="en-US" sz="2800" dirty="0"/>
              <a:t> is appropriate.</a:t>
            </a:r>
          </a:p>
          <a:p>
            <a:pPr marL="1027113" lvl="2" indent="-457200">
              <a:buFont typeface="+mj-lt"/>
              <a:buAutoNum type="alphaLcParenR"/>
            </a:pPr>
            <a:r>
              <a:rPr lang="en-US" sz="2400" dirty="0"/>
              <a:t>Visual perception should not depend on how the graph is “stretched.”</a:t>
            </a:r>
          </a:p>
          <a:p>
            <a:pPr marL="1027113" lvl="2" indent="-457200">
              <a:buFont typeface="+mj-lt"/>
              <a:buAutoNum type="alphaLcParenR"/>
            </a:pPr>
            <a:endParaRPr lang="en-US" sz="800" dirty="0"/>
          </a:p>
          <a:p>
            <a:pPr marL="1027113" lvl="2" indent="-457200">
              <a:buFont typeface="+mj-lt"/>
              <a:buAutoNum type="alphaLcParenR"/>
            </a:pPr>
            <a:r>
              <a:rPr lang="en-US" sz="2400" dirty="0"/>
              <a:t>Consider 1:1 (square) plot spaces, especially when the axes have the same units.</a:t>
            </a:r>
          </a:p>
          <a:p>
            <a:pPr marL="919163" lvl="2" indent="-457200">
              <a:buFont typeface="+mj-lt"/>
              <a:buAutoNum type="alphaLcParenR"/>
            </a:pPr>
            <a:endParaRPr lang="en-US" sz="2400" dirty="0"/>
          </a:p>
          <a:p>
            <a:pPr marL="919163" lvl="2" indent="-457200">
              <a:buFont typeface="+mj-lt"/>
              <a:buAutoNum type="alphaLcParenR"/>
            </a:pPr>
            <a:endParaRPr lang="en-US" sz="2400" dirty="0"/>
          </a:p>
          <a:p>
            <a:pPr marL="919163" lvl="2" indent="-457200">
              <a:buFont typeface="+mj-lt"/>
              <a:buAutoNum type="alphaLcParenR"/>
            </a:pPr>
            <a:endParaRPr lang="en-US" sz="2400" dirty="0"/>
          </a:p>
          <a:p>
            <a:pPr marL="914400" lvl="1" indent="-457200">
              <a:buAutoNum type="arabicPeriod" startAt="2"/>
            </a:pPr>
            <a:endParaRPr lang="en-US" dirty="0"/>
          </a:p>
        </p:txBody>
      </p:sp>
      <p:pic>
        <p:nvPicPr>
          <p:cNvPr id="5" name="Picture 4">
            <a:hlinkClick r:id="rId3"/>
            <a:extLst>
              <a:ext uri="{FF2B5EF4-FFF2-40B4-BE49-F238E27FC236}">
                <a16:creationId xmlns:a16="http://schemas.microsoft.com/office/drawing/2014/main" id="{603725BB-3748-9976-9A0C-4FB8DB37DC53}"/>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0" y="4519208"/>
            <a:ext cx="1488444" cy="2103120"/>
          </a:xfrm>
          <a:prstGeom prst="rect">
            <a:avLst/>
          </a:prstGeom>
        </p:spPr>
      </p:pic>
      <p:sp>
        <p:nvSpPr>
          <p:cNvPr id="4" name="Slide Number Placeholder 3">
            <a:extLst>
              <a:ext uri="{FF2B5EF4-FFF2-40B4-BE49-F238E27FC236}">
                <a16:creationId xmlns:a16="http://schemas.microsoft.com/office/drawing/2014/main" id="{20A86549-DD66-911C-DEE6-F6FA6C7C686E}"/>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10</a:t>
            </a:fld>
            <a:endParaRPr lang="en-US" sz="1600" b="1" dirty="0">
              <a:solidFill>
                <a:schemeClr val="tx2">
                  <a:lumMod val="90000"/>
                  <a:lumOff val="10000"/>
                </a:schemeClr>
              </a:solidFill>
            </a:endParaRPr>
          </a:p>
        </p:txBody>
      </p:sp>
    </p:spTree>
    <p:extLst>
      <p:ext uri="{BB962C8B-B14F-4D97-AF65-F5344CB8AC3E}">
        <p14:creationId xmlns:p14="http://schemas.microsoft.com/office/powerpoint/2010/main" val="1419247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8C1FB-3FCC-DE95-026B-8474D1E7CC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FC9537-B493-2738-284B-45881B92EDA7}"/>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Show the data clearly (continued)</a:t>
            </a:r>
          </a:p>
        </p:txBody>
      </p:sp>
      <p:sp>
        <p:nvSpPr>
          <p:cNvPr id="3" name="Content Placeholder 2">
            <a:extLst>
              <a:ext uri="{FF2B5EF4-FFF2-40B4-BE49-F238E27FC236}">
                <a16:creationId xmlns:a16="http://schemas.microsoft.com/office/drawing/2014/main" id="{B64D569D-6198-9E83-8BD2-22A0DA2FD86A}"/>
              </a:ext>
            </a:extLst>
          </p:cNvPr>
          <p:cNvSpPr>
            <a:spLocks noGrp="1"/>
          </p:cNvSpPr>
          <p:nvPr>
            <p:ph idx="1"/>
          </p:nvPr>
        </p:nvSpPr>
        <p:spPr>
          <a:xfrm>
            <a:off x="838200" y="1150070"/>
            <a:ext cx="10515600" cy="5444694"/>
          </a:xfrm>
        </p:spPr>
        <p:txBody>
          <a:bodyPr>
            <a:normAutofit/>
          </a:bodyPr>
          <a:lstStyle/>
          <a:p>
            <a:pPr marL="514350" indent="-514350">
              <a:buFont typeface="+mj-lt"/>
              <a:buAutoNum type="arabicPeriod" startAt="3"/>
            </a:pPr>
            <a:r>
              <a:rPr lang="en-US" dirty="0"/>
              <a:t> </a:t>
            </a:r>
            <a:r>
              <a:rPr lang="en-US" b="1" dirty="0"/>
              <a:t>Axis</a:t>
            </a:r>
            <a:r>
              <a:rPr lang="en-US" dirty="0"/>
              <a:t> limits and format are selected with care.</a:t>
            </a:r>
          </a:p>
          <a:p>
            <a:pPr marL="1082675" lvl="1" indent="-514350">
              <a:buFont typeface="+mj-lt"/>
              <a:buAutoNum type="alphaLcParenR"/>
            </a:pPr>
            <a:r>
              <a:rPr lang="en-US" dirty="0"/>
              <a:t>Negative values should not be present if the variable is non-negative.</a:t>
            </a:r>
          </a:p>
          <a:p>
            <a:pPr marL="1082675" lvl="1" indent="-514350">
              <a:buFont typeface="+mj-lt"/>
              <a:buAutoNum type="alphaLcParenR"/>
            </a:pPr>
            <a:endParaRPr lang="en-US" sz="700" dirty="0"/>
          </a:p>
          <a:p>
            <a:pPr marL="1082675" lvl="1" indent="-514350">
              <a:buFont typeface="+mj-lt"/>
              <a:buAutoNum type="alphaLcParenR"/>
            </a:pPr>
            <a:r>
              <a:rPr lang="en-US" dirty="0"/>
              <a:t>Strongly consider starting axis ranges at 0. If not, then there should be a good reason for the choice.</a:t>
            </a:r>
          </a:p>
          <a:p>
            <a:pPr marL="1082675" lvl="1" indent="-514350">
              <a:buFont typeface="+mj-lt"/>
              <a:buAutoNum type="alphaLcParenR"/>
            </a:pPr>
            <a:endParaRPr lang="en-US" sz="700" dirty="0"/>
          </a:p>
          <a:p>
            <a:pPr marL="1082675" lvl="1" indent="-514350">
              <a:buFont typeface="+mj-lt"/>
              <a:buAutoNum type="alphaLcParenR"/>
            </a:pPr>
            <a:r>
              <a:rPr lang="en-US" dirty="0"/>
              <a:t>If relative change or ratio is plotted, should consider a logarithmic axis;  also consider adding a reference line indicating the point of no change. </a:t>
            </a:r>
          </a:p>
          <a:p>
            <a:pPr marL="919163" lvl="2" indent="-457200">
              <a:buFont typeface="+mj-lt"/>
              <a:buAutoNum type="alphaLcParenR"/>
            </a:pPr>
            <a:endParaRPr lang="en-US" sz="2400" dirty="0"/>
          </a:p>
          <a:p>
            <a:pPr marL="919163" lvl="2" indent="-457200">
              <a:buFont typeface="+mj-lt"/>
              <a:buAutoNum type="alphaLcParenR"/>
            </a:pPr>
            <a:endParaRPr lang="en-US" sz="2400" dirty="0"/>
          </a:p>
          <a:p>
            <a:pPr marL="914400" lvl="1" indent="-457200">
              <a:buAutoNum type="arabicPeriod" startAt="2"/>
            </a:pPr>
            <a:endParaRPr lang="en-US" dirty="0"/>
          </a:p>
        </p:txBody>
      </p:sp>
      <p:pic>
        <p:nvPicPr>
          <p:cNvPr id="5" name="Picture 4">
            <a:hlinkClick r:id="rId3"/>
            <a:extLst>
              <a:ext uri="{FF2B5EF4-FFF2-40B4-BE49-F238E27FC236}">
                <a16:creationId xmlns:a16="http://schemas.microsoft.com/office/drawing/2014/main" id="{BF08158B-4048-57BE-49EF-5DB7EE8EE0B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0" y="4509783"/>
            <a:ext cx="1488444" cy="2103120"/>
          </a:xfrm>
          <a:prstGeom prst="rect">
            <a:avLst/>
          </a:prstGeom>
        </p:spPr>
      </p:pic>
      <p:sp>
        <p:nvSpPr>
          <p:cNvPr id="4" name="Slide Number Placeholder 3">
            <a:extLst>
              <a:ext uri="{FF2B5EF4-FFF2-40B4-BE49-F238E27FC236}">
                <a16:creationId xmlns:a16="http://schemas.microsoft.com/office/drawing/2014/main" id="{FCF40386-FE79-92D2-1DE6-0DEBC3688A84}"/>
              </a:ext>
            </a:extLst>
          </p:cNvPr>
          <p:cNvSpPr>
            <a:spLocks noGrp="1"/>
          </p:cNvSpPr>
          <p:nvPr>
            <p:ph type="sldNum" sz="quarter" idx="12"/>
          </p:nvPr>
        </p:nvSpPr>
        <p:spPr>
          <a:xfrm>
            <a:off x="9448800" y="6488876"/>
            <a:ext cx="2743200" cy="365125"/>
          </a:xfrm>
        </p:spPr>
        <p:txBody>
          <a:bodyPr/>
          <a:lstStyle/>
          <a:p>
            <a:fld id="{1CD7194B-0F75-470B-8147-2A362AE0D5E6}" type="slidenum">
              <a:rPr lang="en-US" sz="1600" b="1" smtClean="0">
                <a:solidFill>
                  <a:schemeClr val="tx2">
                    <a:lumMod val="90000"/>
                    <a:lumOff val="10000"/>
                  </a:schemeClr>
                </a:solidFill>
              </a:rPr>
              <a:t>11</a:t>
            </a:fld>
            <a:endParaRPr lang="en-US" sz="1600" b="1">
              <a:solidFill>
                <a:schemeClr val="tx2">
                  <a:lumMod val="90000"/>
                  <a:lumOff val="10000"/>
                </a:schemeClr>
              </a:solidFill>
            </a:endParaRPr>
          </a:p>
        </p:txBody>
      </p:sp>
    </p:spTree>
    <p:extLst>
      <p:ext uri="{BB962C8B-B14F-4D97-AF65-F5344CB8AC3E}">
        <p14:creationId xmlns:p14="http://schemas.microsoft.com/office/powerpoint/2010/main" val="3458901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6BB43-405E-1D2F-1F3F-48E2350C10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B52006-EB41-C4B0-A2C3-16015FCB3FF7}"/>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Make the message obvious</a:t>
            </a:r>
          </a:p>
        </p:txBody>
      </p:sp>
      <p:sp>
        <p:nvSpPr>
          <p:cNvPr id="3" name="Content Placeholder 2">
            <a:extLst>
              <a:ext uri="{FF2B5EF4-FFF2-40B4-BE49-F238E27FC236}">
                <a16:creationId xmlns:a16="http://schemas.microsoft.com/office/drawing/2014/main" id="{CA65B422-29A2-0E4C-78B0-5F338B73321A}"/>
              </a:ext>
            </a:extLst>
          </p:cNvPr>
          <p:cNvSpPr>
            <a:spLocks noGrp="1"/>
          </p:cNvSpPr>
          <p:nvPr>
            <p:ph idx="1"/>
          </p:nvPr>
        </p:nvSpPr>
        <p:spPr>
          <a:xfrm>
            <a:off x="838200" y="914399"/>
            <a:ext cx="10515600" cy="5467739"/>
          </a:xfrm>
        </p:spPr>
        <p:txBody>
          <a:bodyPr>
            <a:normAutofit lnSpcReduction="10000"/>
          </a:bodyPr>
          <a:lstStyle/>
          <a:p>
            <a:pPr marL="971550" lvl="1" indent="-514350">
              <a:buFont typeface="+mj-lt"/>
              <a:buAutoNum type="alphaLcParenR"/>
            </a:pPr>
            <a:endParaRPr lang="en-US" dirty="0"/>
          </a:p>
          <a:p>
            <a:pPr marL="519113" lvl="1" indent="-514350">
              <a:buFont typeface="+mj-lt"/>
              <a:buAutoNum type="arabicPeriod"/>
            </a:pPr>
            <a:r>
              <a:rPr lang="en-US" sz="2800" dirty="0"/>
              <a:t> </a:t>
            </a:r>
            <a:r>
              <a:rPr lang="en-US" sz="2800" b="1" dirty="0"/>
              <a:t>Lines</a:t>
            </a:r>
            <a:r>
              <a:rPr lang="en-US" sz="2800" dirty="0"/>
              <a:t>, </a:t>
            </a:r>
            <a:r>
              <a:rPr lang="en-US" sz="2800" b="1" dirty="0"/>
              <a:t>points</a:t>
            </a:r>
            <a:r>
              <a:rPr lang="en-US" sz="2800" dirty="0"/>
              <a:t>, and </a:t>
            </a:r>
            <a:r>
              <a:rPr lang="en-US" sz="2800" b="1" dirty="0"/>
              <a:t>color</a:t>
            </a:r>
            <a:r>
              <a:rPr lang="en-US" sz="2800" dirty="0"/>
              <a:t> have a purpose beyond decoration.</a:t>
            </a:r>
          </a:p>
          <a:p>
            <a:pPr marL="919163" lvl="2" indent="-457200">
              <a:buFont typeface="+mj-lt"/>
              <a:buAutoNum type="alphaLcParenR"/>
            </a:pPr>
            <a:r>
              <a:rPr lang="en-US" sz="2400" dirty="0"/>
              <a:t>Use of lines to connect data points indicates that the x- variable is ordered.  </a:t>
            </a:r>
          </a:p>
          <a:p>
            <a:pPr marL="919163" lvl="2" indent="-457200">
              <a:buFont typeface="+mj-lt"/>
              <a:buAutoNum type="alphaLcParenR"/>
            </a:pPr>
            <a:r>
              <a:rPr lang="en-US" sz="2400" dirty="0"/>
              <a:t>Line style (weight, dash) can be used to denote groups, </a:t>
            </a:r>
            <a:br>
              <a:rPr lang="en-US" sz="2400" dirty="0"/>
            </a:br>
            <a:r>
              <a:rPr lang="en-US" sz="2400" dirty="0"/>
              <a:t>both ordinal and categorical.</a:t>
            </a:r>
          </a:p>
          <a:p>
            <a:pPr marL="919163" lvl="2" indent="-457200">
              <a:buFont typeface="+mj-lt"/>
              <a:buAutoNum type="alphaLcParenR"/>
            </a:pPr>
            <a:r>
              <a:rPr lang="en-US" sz="2400" dirty="0"/>
              <a:t>Color can be used to denote groups, both ordinal and categorical.</a:t>
            </a:r>
          </a:p>
          <a:p>
            <a:pPr marL="919163" lvl="2" indent="-457200">
              <a:buFont typeface="+mj-lt"/>
              <a:buAutoNum type="alphaLcParenR"/>
            </a:pPr>
            <a:r>
              <a:rPr lang="en-US" sz="2400" dirty="0"/>
              <a:t>Point symbols can be jittered with discrete data, and open circles or small filled symbols should be considered for use with large datasets.</a:t>
            </a:r>
          </a:p>
          <a:p>
            <a:pPr marL="514350" indent="-514350">
              <a:buFont typeface="+mj-lt"/>
              <a:buAutoNum type="arabicPeriod" startAt="4"/>
            </a:pPr>
            <a:endParaRPr lang="en-US" dirty="0"/>
          </a:p>
          <a:p>
            <a:pPr marL="514350" indent="-514350">
              <a:buFont typeface="+mj-lt"/>
              <a:buAutoNum type="arabicPeriod" startAt="2"/>
            </a:pPr>
            <a:r>
              <a:rPr lang="en-US" dirty="0"/>
              <a:t> </a:t>
            </a:r>
            <a:r>
              <a:rPr lang="en-US" b="1" dirty="0"/>
              <a:t>Legends</a:t>
            </a:r>
            <a:r>
              <a:rPr lang="en-US" dirty="0"/>
              <a:t> are useful, supporting references.</a:t>
            </a:r>
          </a:p>
          <a:p>
            <a:pPr marL="971550" lvl="1" indent="-514350">
              <a:buFont typeface="+mj-lt"/>
              <a:buAutoNum type="alphaLcParenR"/>
            </a:pPr>
            <a:r>
              <a:rPr lang="en-US" dirty="0"/>
              <a:t>Should never cover up data.  Should be readable but not a distraction from the graphic.</a:t>
            </a:r>
          </a:p>
          <a:p>
            <a:pPr marL="971550" lvl="1" indent="-514350">
              <a:buFont typeface="+mj-lt"/>
              <a:buAutoNum type="alphaLcParenR"/>
            </a:pPr>
            <a:r>
              <a:rPr lang="en-US" dirty="0"/>
              <a:t>May place in a margin of the figure.  Consider options like labeling in proximity to the object within the plot space</a:t>
            </a:r>
          </a:p>
          <a:p>
            <a:pPr marL="0" indent="0">
              <a:buNone/>
            </a:pPr>
            <a:endParaRPr lang="en-US" dirty="0"/>
          </a:p>
        </p:txBody>
      </p:sp>
      <p:pic>
        <p:nvPicPr>
          <p:cNvPr id="5" name="Picture 4">
            <a:hlinkClick r:id="rId3"/>
            <a:extLst>
              <a:ext uri="{FF2B5EF4-FFF2-40B4-BE49-F238E27FC236}">
                <a16:creationId xmlns:a16="http://schemas.microsoft.com/office/drawing/2014/main" id="{86C32D52-F434-DDC0-2C30-2A2648D327B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0916243" y="2377440"/>
            <a:ext cx="1275758" cy="2103120"/>
          </a:xfrm>
          <a:prstGeom prst="rect">
            <a:avLst/>
          </a:prstGeom>
        </p:spPr>
      </p:pic>
      <p:sp>
        <p:nvSpPr>
          <p:cNvPr id="4" name="Slide Number Placeholder 3">
            <a:extLst>
              <a:ext uri="{FF2B5EF4-FFF2-40B4-BE49-F238E27FC236}">
                <a16:creationId xmlns:a16="http://schemas.microsoft.com/office/drawing/2014/main" id="{315EDA60-D39D-2C4F-FF1A-2A715018E743}"/>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12</a:t>
            </a:fld>
            <a:endParaRPr lang="en-US" sz="1600" b="1" dirty="0">
              <a:solidFill>
                <a:schemeClr val="tx2">
                  <a:lumMod val="90000"/>
                  <a:lumOff val="10000"/>
                </a:schemeClr>
              </a:solidFill>
            </a:endParaRPr>
          </a:p>
        </p:txBody>
      </p:sp>
    </p:spTree>
    <p:extLst>
      <p:ext uri="{BB962C8B-B14F-4D97-AF65-F5344CB8AC3E}">
        <p14:creationId xmlns:p14="http://schemas.microsoft.com/office/powerpoint/2010/main" val="1641278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425A8-2F83-98AB-43C1-5EF95A2334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A0D2A9-4692-8C90-9DEF-E106D5A5AEDD}"/>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Make the message obvious (continued)</a:t>
            </a:r>
          </a:p>
        </p:txBody>
      </p:sp>
      <p:sp>
        <p:nvSpPr>
          <p:cNvPr id="3" name="Content Placeholder 2">
            <a:extLst>
              <a:ext uri="{FF2B5EF4-FFF2-40B4-BE49-F238E27FC236}">
                <a16:creationId xmlns:a16="http://schemas.microsoft.com/office/drawing/2014/main" id="{130C1008-E61F-7256-9E88-B849B5BF8689}"/>
              </a:ext>
            </a:extLst>
          </p:cNvPr>
          <p:cNvSpPr>
            <a:spLocks noGrp="1"/>
          </p:cNvSpPr>
          <p:nvPr>
            <p:ph idx="1"/>
          </p:nvPr>
        </p:nvSpPr>
        <p:spPr>
          <a:xfrm>
            <a:off x="838200" y="1277812"/>
            <a:ext cx="10515600" cy="5533053"/>
          </a:xfrm>
        </p:spPr>
        <p:txBody>
          <a:bodyPr>
            <a:normAutofit/>
          </a:bodyPr>
          <a:lstStyle/>
          <a:p>
            <a:pPr marL="514350" indent="-514350">
              <a:buFont typeface="+mj-lt"/>
              <a:buAutoNum type="arabicPeriod" startAt="3"/>
            </a:pPr>
            <a:r>
              <a:rPr lang="en-US" dirty="0"/>
              <a:t> </a:t>
            </a:r>
            <a:r>
              <a:rPr lang="en-US" b="1" dirty="0"/>
              <a:t>Consider biological tendency</a:t>
            </a:r>
            <a:r>
              <a:rPr lang="en-US" dirty="0"/>
              <a:t>.  It is easier for the human eye to follow an imaginary vertical than an imaginary horizontal line.</a:t>
            </a:r>
          </a:p>
          <a:p>
            <a:pPr marL="971550" lvl="1" indent="-514350">
              <a:buFont typeface="+mj-lt"/>
              <a:buAutoNum type="alphaLcParenR"/>
            </a:pPr>
            <a:r>
              <a:rPr lang="en-US" dirty="0"/>
              <a:t>Consider horizontal orientation for side-by-side boxplots or bar graphs.</a:t>
            </a:r>
          </a:p>
          <a:p>
            <a:pPr marL="971550" lvl="1" indent="-514350">
              <a:buFont typeface="+mj-lt"/>
              <a:buAutoNum type="alphaLcParenR"/>
            </a:pPr>
            <a:r>
              <a:rPr lang="en-US" dirty="0"/>
              <a:t>Avoid 3-dimensional charts (think 3-D bar plots).</a:t>
            </a:r>
          </a:p>
          <a:p>
            <a:pPr marL="0" indent="0">
              <a:buNone/>
            </a:pPr>
            <a:endParaRPr lang="en-US" dirty="0"/>
          </a:p>
          <a:p>
            <a:pPr marL="514350" indent="-514350">
              <a:buFont typeface="+mj-lt"/>
              <a:buAutoNum type="arabicPeriod" startAt="4"/>
            </a:pPr>
            <a:r>
              <a:rPr lang="en-US" dirty="0"/>
              <a:t> </a:t>
            </a:r>
            <a:r>
              <a:rPr lang="en-US" b="1" dirty="0"/>
              <a:t>Categorical information </a:t>
            </a:r>
            <a:r>
              <a:rPr lang="en-US" dirty="0"/>
              <a:t>needs special attention.</a:t>
            </a:r>
          </a:p>
          <a:p>
            <a:pPr marL="971550" lvl="1" indent="-514350">
              <a:buFont typeface="+mj-lt"/>
              <a:buAutoNum type="alphaLcParenR"/>
            </a:pPr>
            <a:r>
              <a:rPr lang="en-US" dirty="0"/>
              <a:t>Labels must be readable.</a:t>
            </a:r>
          </a:p>
          <a:p>
            <a:pPr marL="971550" lvl="1" indent="-514350">
              <a:buFont typeface="+mj-lt"/>
              <a:buAutoNum type="alphaLcParenR"/>
            </a:pPr>
            <a:r>
              <a:rPr lang="en-US" dirty="0"/>
              <a:t>Consider the order that categories are displayed since the software default often is not intuitive. </a:t>
            </a:r>
          </a:p>
          <a:p>
            <a:pPr marL="971550" lvl="1" indent="-514350">
              <a:buFont typeface="+mj-lt"/>
              <a:buAutoNum type="alphaLcParenR"/>
            </a:pPr>
            <a:endParaRPr lang="en-US" dirty="0"/>
          </a:p>
          <a:p>
            <a:pPr marL="514350" indent="-514350">
              <a:buFont typeface="+mj-lt"/>
              <a:buAutoNum type="arabicPeriod" startAt="5"/>
            </a:pPr>
            <a:r>
              <a:rPr lang="en-US" dirty="0"/>
              <a:t> </a:t>
            </a:r>
            <a:r>
              <a:rPr lang="en-US" b="1" dirty="0"/>
              <a:t>Avoid chart junk</a:t>
            </a:r>
            <a:r>
              <a:rPr lang="en-US" dirty="0"/>
              <a:t>.  Only add extra elements to a graphic if they contribute to interpretation.</a:t>
            </a:r>
          </a:p>
        </p:txBody>
      </p:sp>
      <p:pic>
        <p:nvPicPr>
          <p:cNvPr id="5" name="Picture 4">
            <a:hlinkClick r:id="rId3"/>
            <a:extLst>
              <a:ext uri="{FF2B5EF4-FFF2-40B4-BE49-F238E27FC236}">
                <a16:creationId xmlns:a16="http://schemas.microsoft.com/office/drawing/2014/main" id="{974F21AF-5C43-B285-D8D7-84E00D162E7C}"/>
              </a:ext>
            </a:extLst>
          </p:cNvPr>
          <p:cNvPicPr>
            <a:picLocks noChangeAspect="1"/>
          </p:cNvPicPr>
          <p:nvPr/>
        </p:nvPicPr>
        <p:blipFill>
          <a:blip r:embed="rId4" cstate="screen">
            <a:extLst>
              <a:ext uri="{28A0092B-C50C-407E-A947-70E740481C1C}">
                <a14:useLocalDpi xmlns:a14="http://schemas.microsoft.com/office/drawing/2010/main"/>
              </a:ext>
            </a:extLst>
          </a:blip>
          <a:srcRect r="-5084"/>
          <a:stretch>
            <a:fillRect/>
          </a:stretch>
        </p:blipFill>
        <p:spPr>
          <a:xfrm>
            <a:off x="10916241" y="2469800"/>
            <a:ext cx="1340613" cy="2103120"/>
          </a:xfrm>
          <a:prstGeom prst="rect">
            <a:avLst/>
          </a:prstGeom>
        </p:spPr>
      </p:pic>
      <p:sp>
        <p:nvSpPr>
          <p:cNvPr id="4" name="Slide Number Placeholder 3">
            <a:extLst>
              <a:ext uri="{FF2B5EF4-FFF2-40B4-BE49-F238E27FC236}">
                <a16:creationId xmlns:a16="http://schemas.microsoft.com/office/drawing/2014/main" id="{AE36501E-F9FB-46F7-30EE-4910E62C59F2}"/>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13</a:t>
            </a:fld>
            <a:endParaRPr lang="en-US" sz="1600" b="1">
              <a:solidFill>
                <a:schemeClr val="tx2">
                  <a:lumMod val="90000"/>
                  <a:lumOff val="10000"/>
                </a:schemeClr>
              </a:solidFill>
            </a:endParaRPr>
          </a:p>
        </p:txBody>
      </p:sp>
    </p:spTree>
    <p:extLst>
      <p:ext uri="{BB962C8B-B14F-4D97-AF65-F5344CB8AC3E}">
        <p14:creationId xmlns:p14="http://schemas.microsoft.com/office/powerpoint/2010/main" val="2775521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157EC-C092-F0B4-2190-8B4D6497DDEC}"/>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Accessibility:  Color usage</a:t>
            </a:r>
          </a:p>
        </p:txBody>
      </p:sp>
      <p:sp>
        <p:nvSpPr>
          <p:cNvPr id="3" name="Content Placeholder 2">
            <a:extLst>
              <a:ext uri="{FF2B5EF4-FFF2-40B4-BE49-F238E27FC236}">
                <a16:creationId xmlns:a16="http://schemas.microsoft.com/office/drawing/2014/main" id="{D581A188-1A0E-8BC7-BE3E-6CA53CDA9A6F}"/>
              </a:ext>
            </a:extLst>
          </p:cNvPr>
          <p:cNvSpPr>
            <a:spLocks noGrp="1"/>
          </p:cNvSpPr>
          <p:nvPr>
            <p:ph idx="1"/>
          </p:nvPr>
        </p:nvSpPr>
        <p:spPr>
          <a:xfrm>
            <a:off x="755073" y="914400"/>
            <a:ext cx="10515600" cy="5684363"/>
          </a:xfrm>
        </p:spPr>
        <p:txBody>
          <a:bodyPr>
            <a:normAutofit/>
          </a:bodyPr>
          <a:lstStyle/>
          <a:p>
            <a:pPr marL="0" indent="0">
              <a:buNone/>
            </a:pPr>
            <a:r>
              <a:rPr lang="en-US" b="1" dirty="0"/>
              <a:t>Always consider whether it is necessary to use color to help indicate differences between variables.  </a:t>
            </a:r>
            <a:r>
              <a:rPr lang="en-US" dirty="0"/>
              <a:t>To be effective, colors need to be distinct from each other for all readers.</a:t>
            </a:r>
          </a:p>
          <a:p>
            <a:pPr marL="0" indent="0">
              <a:buNone/>
            </a:pPr>
            <a:endParaRPr lang="en-US" sz="1400" dirty="0"/>
          </a:p>
          <a:p>
            <a:pPr marL="0" indent="0">
              <a:buNone/>
            </a:pPr>
            <a:r>
              <a:rPr lang="en-US" dirty="0"/>
              <a:t>1.  </a:t>
            </a:r>
            <a:r>
              <a:rPr lang="en-US" b="1" dirty="0"/>
              <a:t>Color palette </a:t>
            </a:r>
            <a:r>
              <a:rPr lang="en-US" dirty="0"/>
              <a:t>choice depends on data type.  </a:t>
            </a:r>
          </a:p>
          <a:p>
            <a:pPr marL="2170113" indent="0">
              <a:buNone/>
            </a:pPr>
            <a:r>
              <a:rPr lang="en-US" sz="2400" b="1" dirty="0">
                <a:solidFill>
                  <a:schemeClr val="tx2">
                    <a:lumMod val="90000"/>
                    <a:lumOff val="10000"/>
                  </a:schemeClr>
                </a:solidFill>
              </a:rPr>
              <a:t>Sequential</a:t>
            </a:r>
            <a:r>
              <a:rPr lang="en-US" sz="2400" dirty="0"/>
              <a:t>:  Data values are ordered high to low (or vice versa)</a:t>
            </a:r>
          </a:p>
          <a:p>
            <a:pPr marL="2170113" indent="0">
              <a:buNone/>
            </a:pPr>
            <a:endParaRPr lang="en-US" sz="1400" dirty="0"/>
          </a:p>
          <a:p>
            <a:pPr marL="2170113" indent="0">
              <a:buNone/>
            </a:pPr>
            <a:r>
              <a:rPr lang="en-US" sz="2400" b="1" dirty="0">
                <a:solidFill>
                  <a:schemeClr val="tx2">
                    <a:lumMod val="90000"/>
                    <a:lumOff val="10000"/>
                  </a:schemeClr>
                </a:solidFill>
              </a:rPr>
              <a:t>Diverging</a:t>
            </a:r>
            <a:r>
              <a:rPr lang="en-US" sz="2400" dirty="0"/>
              <a:t>:  Data values ordered and diverges from an important midpoint</a:t>
            </a:r>
          </a:p>
          <a:p>
            <a:pPr marL="2170113" indent="0">
              <a:buNone/>
            </a:pPr>
            <a:endParaRPr lang="en-US" sz="1400" dirty="0"/>
          </a:p>
          <a:p>
            <a:pPr marL="2170113" indent="0">
              <a:buNone/>
            </a:pPr>
            <a:r>
              <a:rPr lang="en-US" sz="2400" b="1" dirty="0">
                <a:solidFill>
                  <a:schemeClr val="tx2">
                    <a:lumMod val="90000"/>
                    <a:lumOff val="10000"/>
                  </a:schemeClr>
                </a:solidFill>
              </a:rPr>
              <a:t>Qualitative</a:t>
            </a:r>
            <a:r>
              <a:rPr lang="en-US" sz="2400" dirty="0"/>
              <a:t>:  Categorical data where difference between and ordering of categories is not meaningful</a:t>
            </a:r>
          </a:p>
          <a:p>
            <a:pPr marL="2170113" indent="0">
              <a:buNone/>
            </a:pPr>
            <a:endParaRPr lang="en-US" sz="1400" dirty="0"/>
          </a:p>
        </p:txBody>
      </p:sp>
      <p:pic>
        <p:nvPicPr>
          <p:cNvPr id="7" name="Picture 6">
            <a:extLst>
              <a:ext uri="{FF2B5EF4-FFF2-40B4-BE49-F238E27FC236}">
                <a16:creationId xmlns:a16="http://schemas.microsoft.com/office/drawing/2014/main" id="{486ED8E5-7409-661A-B708-0950646F19FC}"/>
              </a:ext>
            </a:extLst>
          </p:cNvPr>
          <p:cNvPicPr>
            <a:picLocks noChangeAspect="1"/>
          </p:cNvPicPr>
          <p:nvPr/>
        </p:nvPicPr>
        <p:blipFill>
          <a:blip r:embed="rId3"/>
          <a:stretch>
            <a:fillRect/>
          </a:stretch>
        </p:blipFill>
        <p:spPr>
          <a:xfrm>
            <a:off x="707949" y="4293639"/>
            <a:ext cx="1928027" cy="474735"/>
          </a:xfrm>
          <a:prstGeom prst="rect">
            <a:avLst/>
          </a:prstGeom>
        </p:spPr>
      </p:pic>
      <p:pic>
        <p:nvPicPr>
          <p:cNvPr id="9" name="Picture 8">
            <a:extLst>
              <a:ext uri="{FF2B5EF4-FFF2-40B4-BE49-F238E27FC236}">
                <a16:creationId xmlns:a16="http://schemas.microsoft.com/office/drawing/2014/main" id="{9FA174A9-A175-89D1-A856-598E201FB3BA}"/>
              </a:ext>
            </a:extLst>
          </p:cNvPr>
          <p:cNvPicPr>
            <a:picLocks noChangeAspect="1"/>
          </p:cNvPicPr>
          <p:nvPr/>
        </p:nvPicPr>
        <p:blipFill>
          <a:blip r:embed="rId4"/>
          <a:stretch>
            <a:fillRect/>
          </a:stretch>
        </p:blipFill>
        <p:spPr>
          <a:xfrm>
            <a:off x="921327" y="3157457"/>
            <a:ext cx="1714649" cy="442894"/>
          </a:xfrm>
          <a:prstGeom prst="rect">
            <a:avLst/>
          </a:prstGeom>
        </p:spPr>
      </p:pic>
      <p:pic>
        <p:nvPicPr>
          <p:cNvPr id="11" name="Picture 10">
            <a:extLst>
              <a:ext uri="{FF2B5EF4-FFF2-40B4-BE49-F238E27FC236}">
                <a16:creationId xmlns:a16="http://schemas.microsoft.com/office/drawing/2014/main" id="{547F29D0-E200-2FBD-E53C-CD20C1F34CEC}"/>
              </a:ext>
            </a:extLst>
          </p:cNvPr>
          <p:cNvPicPr>
            <a:picLocks noChangeAspect="1"/>
          </p:cNvPicPr>
          <p:nvPr/>
        </p:nvPicPr>
        <p:blipFill>
          <a:blip r:embed="rId5"/>
          <a:stretch>
            <a:fillRect/>
          </a:stretch>
        </p:blipFill>
        <p:spPr>
          <a:xfrm>
            <a:off x="921327" y="5461662"/>
            <a:ext cx="1729890" cy="450746"/>
          </a:xfrm>
          <a:prstGeom prst="rect">
            <a:avLst/>
          </a:prstGeom>
        </p:spPr>
      </p:pic>
      <p:sp>
        <p:nvSpPr>
          <p:cNvPr id="4" name="Slide Number Placeholder 3">
            <a:extLst>
              <a:ext uri="{FF2B5EF4-FFF2-40B4-BE49-F238E27FC236}">
                <a16:creationId xmlns:a16="http://schemas.microsoft.com/office/drawing/2014/main" id="{0F7F4FE5-F9AF-21D9-6C01-CED8E51CDA81}"/>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14</a:t>
            </a:fld>
            <a:endParaRPr lang="en-US" sz="1600" b="1">
              <a:solidFill>
                <a:schemeClr val="tx2">
                  <a:lumMod val="90000"/>
                  <a:lumOff val="10000"/>
                </a:schemeClr>
              </a:solidFill>
            </a:endParaRPr>
          </a:p>
        </p:txBody>
      </p:sp>
    </p:spTree>
    <p:extLst>
      <p:ext uri="{BB962C8B-B14F-4D97-AF65-F5344CB8AC3E}">
        <p14:creationId xmlns:p14="http://schemas.microsoft.com/office/powerpoint/2010/main" val="391116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F4F9D-3CF5-4EC9-A37E-08DFFA9D2F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2F5EE8-03EC-1921-1BC8-C2411B5E549C}"/>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Accessibility:  Color usage (continued)</a:t>
            </a:r>
          </a:p>
        </p:txBody>
      </p:sp>
      <p:sp>
        <p:nvSpPr>
          <p:cNvPr id="3" name="Content Placeholder 2">
            <a:extLst>
              <a:ext uri="{FF2B5EF4-FFF2-40B4-BE49-F238E27FC236}">
                <a16:creationId xmlns:a16="http://schemas.microsoft.com/office/drawing/2014/main" id="{A07E9D5A-6D83-4B4B-AE49-82F4377DB9FF}"/>
              </a:ext>
            </a:extLst>
          </p:cNvPr>
          <p:cNvSpPr>
            <a:spLocks noGrp="1"/>
          </p:cNvSpPr>
          <p:nvPr>
            <p:ph idx="1"/>
          </p:nvPr>
        </p:nvSpPr>
        <p:spPr>
          <a:xfrm>
            <a:off x="755073" y="914400"/>
            <a:ext cx="10515600" cy="5653920"/>
          </a:xfrm>
        </p:spPr>
        <p:txBody>
          <a:bodyPr>
            <a:normAutofit lnSpcReduction="10000"/>
          </a:bodyPr>
          <a:lstStyle/>
          <a:p>
            <a:pPr marL="514350" indent="-514350">
              <a:buFont typeface="+mj-lt"/>
              <a:buAutoNum type="arabicPeriod" startAt="2"/>
            </a:pPr>
            <a:r>
              <a:rPr lang="en-US" dirty="0"/>
              <a:t> </a:t>
            </a:r>
            <a:r>
              <a:rPr lang="en-US" b="1" dirty="0"/>
              <a:t>Minimize</a:t>
            </a:r>
            <a:r>
              <a:rPr lang="en-US" dirty="0"/>
              <a:t> the number </a:t>
            </a:r>
            <a:r>
              <a:rPr lang="en-US" b="1" dirty="0"/>
              <a:t>of different colors </a:t>
            </a:r>
            <a:r>
              <a:rPr lang="en-US" dirty="0"/>
              <a:t>used.</a:t>
            </a:r>
          </a:p>
          <a:p>
            <a:pPr marL="971550" lvl="1" indent="-514350">
              <a:buFont typeface="+mj-lt"/>
              <a:buAutoNum type="alphaLcParenR"/>
            </a:pPr>
            <a:r>
              <a:rPr lang="en-US" dirty="0"/>
              <a:t>5 colors can be quick and easily matched/read.  </a:t>
            </a:r>
          </a:p>
          <a:p>
            <a:pPr marL="971550" lvl="1" indent="-514350">
              <a:buFont typeface="+mj-lt"/>
              <a:buAutoNum type="alphaLcParenR"/>
            </a:pPr>
            <a:r>
              <a:rPr lang="en-US" dirty="0"/>
              <a:t>7-8 colors are an upper limit you should consider with categorical data.</a:t>
            </a:r>
          </a:p>
          <a:p>
            <a:pPr marL="971550" lvl="1" indent="-514350">
              <a:buFont typeface="+mj-lt"/>
              <a:buAutoNum type="alphaLcParenR"/>
            </a:pPr>
            <a:endParaRPr lang="en-US" dirty="0"/>
          </a:p>
          <a:p>
            <a:pPr marL="514350" indent="-514350">
              <a:buFont typeface="+mj-lt"/>
              <a:buAutoNum type="arabicPeriod" startAt="2"/>
            </a:pPr>
            <a:r>
              <a:rPr lang="en-US" dirty="0"/>
              <a:t> Ensure that colors are </a:t>
            </a:r>
            <a:r>
              <a:rPr lang="en-US" b="1" dirty="0"/>
              <a:t>colorblind friendly</a:t>
            </a:r>
            <a:r>
              <a:rPr lang="en-US" dirty="0"/>
              <a:t> and have contrast when converted to monochrome.</a:t>
            </a:r>
          </a:p>
          <a:p>
            <a:pPr marL="971550" lvl="1" indent="-514350">
              <a:buFont typeface="+mj-lt"/>
              <a:buAutoNum type="alphaLcParenR"/>
            </a:pPr>
            <a:r>
              <a:rPr lang="en-US" dirty="0"/>
              <a:t>Free online tools are available.  Here is one:  </a:t>
            </a:r>
            <a:r>
              <a:rPr lang="en-US" dirty="0">
                <a:hlinkClick r:id="rId3"/>
              </a:rPr>
              <a:t>https://colorbrewer2.org/</a:t>
            </a:r>
            <a:endParaRPr lang="en-US" dirty="0"/>
          </a:p>
          <a:p>
            <a:pPr marL="971550" lvl="1" indent="-514350">
              <a:buFont typeface="+mj-lt"/>
              <a:buAutoNum type="alphaLcParenR"/>
            </a:pPr>
            <a:r>
              <a:rPr lang="en-US" dirty="0"/>
              <a:t>The </a:t>
            </a:r>
            <a:r>
              <a:rPr lang="en-US" dirty="0" err="1">
                <a:latin typeface="Courier New" panose="02070309020205020404" pitchFamily="49" charset="0"/>
                <a:cs typeface="Courier New" panose="02070309020205020404" pitchFamily="49" charset="0"/>
              </a:rPr>
              <a:t>viridis</a:t>
            </a:r>
            <a:r>
              <a:rPr lang="en-US" dirty="0"/>
              <a:t> R package generates accessible palettes.</a:t>
            </a:r>
          </a:p>
          <a:p>
            <a:pPr marL="457200" lvl="1" indent="0">
              <a:buNone/>
            </a:pPr>
            <a:endParaRPr lang="en-US" dirty="0"/>
          </a:p>
          <a:p>
            <a:pPr marL="514350" indent="-514350">
              <a:buFont typeface="+mj-lt"/>
              <a:buAutoNum type="arabicPeriod" startAt="2"/>
            </a:pPr>
            <a:r>
              <a:rPr lang="en-US" dirty="0"/>
              <a:t>  </a:t>
            </a:r>
            <a:r>
              <a:rPr lang="en-US" b="1" dirty="0"/>
              <a:t>Avoid stereotypes and confusing </a:t>
            </a:r>
            <a:r>
              <a:rPr lang="en-US" dirty="0"/>
              <a:t>associations with different colors.</a:t>
            </a:r>
          </a:p>
          <a:p>
            <a:pPr marL="514350" indent="-514350">
              <a:buFont typeface="+mj-lt"/>
              <a:buAutoNum type="arabicPeriod" startAt="2"/>
            </a:pPr>
            <a:endParaRPr lang="en-US" dirty="0"/>
          </a:p>
          <a:p>
            <a:pPr marL="514350" indent="-514350">
              <a:buFont typeface="+mj-lt"/>
              <a:buAutoNum type="arabicPeriod" startAt="2"/>
            </a:pPr>
            <a:r>
              <a:rPr lang="en-US" dirty="0"/>
              <a:t> </a:t>
            </a:r>
            <a:r>
              <a:rPr lang="en-US" b="1" dirty="0"/>
              <a:t>Use non-color elements </a:t>
            </a:r>
            <a:r>
              <a:rPr lang="en-US" dirty="0"/>
              <a:t>to distinguish between groups </a:t>
            </a:r>
            <a:r>
              <a:rPr lang="en-US" b="1" dirty="0"/>
              <a:t>where possible</a:t>
            </a:r>
            <a:r>
              <a:rPr lang="en-US" dirty="0"/>
              <a:t>.</a:t>
            </a:r>
          </a:p>
          <a:p>
            <a:pPr marL="0" indent="0">
              <a:buNone/>
            </a:pPr>
            <a:endParaRPr lang="en-US" dirty="0"/>
          </a:p>
        </p:txBody>
      </p:sp>
      <p:sp>
        <p:nvSpPr>
          <p:cNvPr id="4" name="Slide Number Placeholder 3">
            <a:extLst>
              <a:ext uri="{FF2B5EF4-FFF2-40B4-BE49-F238E27FC236}">
                <a16:creationId xmlns:a16="http://schemas.microsoft.com/office/drawing/2014/main" id="{DF05C607-BD65-7656-7DD5-7E1048E81F80}"/>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15</a:t>
            </a:fld>
            <a:endParaRPr lang="en-US" sz="1600" b="1" dirty="0">
              <a:solidFill>
                <a:schemeClr val="tx2">
                  <a:lumMod val="90000"/>
                  <a:lumOff val="10000"/>
                </a:schemeClr>
              </a:solidFill>
            </a:endParaRPr>
          </a:p>
        </p:txBody>
      </p:sp>
    </p:spTree>
    <p:extLst>
      <p:ext uri="{BB962C8B-B14F-4D97-AF65-F5344CB8AC3E}">
        <p14:creationId xmlns:p14="http://schemas.microsoft.com/office/powerpoint/2010/main" val="3758266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7B2C0-4C3D-F096-54E3-9F50CBAB73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471B97-D73B-15AE-009E-7AD4E4C2DE67}"/>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Accessibility:  Font choices</a:t>
            </a:r>
          </a:p>
        </p:txBody>
      </p:sp>
      <p:sp>
        <p:nvSpPr>
          <p:cNvPr id="3" name="Content Placeholder 2">
            <a:extLst>
              <a:ext uri="{FF2B5EF4-FFF2-40B4-BE49-F238E27FC236}">
                <a16:creationId xmlns:a16="http://schemas.microsoft.com/office/drawing/2014/main" id="{B1281E3C-FD94-5BC2-F9C4-580A3398E46F}"/>
              </a:ext>
            </a:extLst>
          </p:cNvPr>
          <p:cNvSpPr>
            <a:spLocks noGrp="1"/>
          </p:cNvSpPr>
          <p:nvPr>
            <p:ph idx="1"/>
          </p:nvPr>
        </p:nvSpPr>
        <p:spPr>
          <a:xfrm>
            <a:off x="755073" y="914400"/>
            <a:ext cx="10839896" cy="5943600"/>
          </a:xfrm>
        </p:spPr>
        <p:txBody>
          <a:bodyPr>
            <a:normAutofit lnSpcReduction="10000"/>
          </a:bodyPr>
          <a:lstStyle/>
          <a:p>
            <a:pPr marL="514350" indent="-514350">
              <a:buAutoNum type="arabicPeriod"/>
            </a:pP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Serif</a:t>
            </a:r>
            <a:r>
              <a:rPr lang="en-US" b="1" dirty="0"/>
              <a:t>   vs.  sans serif</a:t>
            </a:r>
          </a:p>
          <a:p>
            <a:pPr marL="971550" lvl="1" indent="-514350">
              <a:buFont typeface="+mj-lt"/>
              <a:buAutoNum type="alphaLcParenR"/>
            </a:pPr>
            <a:r>
              <a:rPr lang="en-US" dirty="0"/>
              <a:t>Sans serif tends to be easier for visually impaired readers while those with dyslexia may have difficulty distinguishing characters.</a:t>
            </a:r>
          </a:p>
          <a:p>
            <a:pPr marL="971550" lvl="1" indent="-514350">
              <a:buFont typeface="+mj-lt"/>
              <a:buAutoNum type="alphaLcParenR"/>
            </a:pPr>
            <a:r>
              <a:rPr lang="en-US" dirty="0"/>
              <a:t>Serif font is pixelated and can be difficult to read in digital/online content.</a:t>
            </a:r>
          </a:p>
          <a:p>
            <a:pPr marL="971550" lvl="1" indent="-514350">
              <a:buFont typeface="+mj-lt"/>
              <a:buAutoNum type="alphaLcParenR"/>
            </a:pPr>
            <a:r>
              <a:rPr lang="en-US" dirty="0"/>
              <a:t>Sans serif recommendations:  Verdana; Atkinson hyperlegible</a:t>
            </a:r>
          </a:p>
          <a:p>
            <a:pPr marL="971550" lvl="1" indent="-514350">
              <a:buFont typeface="+mj-lt"/>
              <a:buAutoNum type="alphaLcParenR"/>
            </a:pPr>
            <a:r>
              <a:rPr lang="en-US" dirty="0"/>
              <a:t>R package </a:t>
            </a:r>
            <a:r>
              <a:rPr lang="en-US" dirty="0">
                <a:latin typeface="Courier New" panose="02070309020205020404" pitchFamily="49" charset="0"/>
                <a:cs typeface="Courier New" panose="02070309020205020404" pitchFamily="49" charset="0"/>
              </a:rPr>
              <a:t>ggplot2</a:t>
            </a:r>
            <a:r>
              <a:rPr lang="en-US" dirty="0"/>
              <a:t> automatically uses your system’s default sans serif</a:t>
            </a:r>
          </a:p>
          <a:p>
            <a:pPr marL="971550" lvl="1" indent="-514350">
              <a:buFont typeface="+mj-lt"/>
              <a:buAutoNum type="alphaLcParenR"/>
            </a:pPr>
            <a:endParaRPr lang="en-US" sz="1300" dirty="0"/>
          </a:p>
          <a:p>
            <a:pPr marL="514350" indent="-514350">
              <a:buFont typeface="+mj-lt"/>
              <a:buAutoNum type="arabicPeriod"/>
            </a:pPr>
            <a:r>
              <a:rPr lang="en-US" dirty="0"/>
              <a:t>Especially in printed graphics, ensure </a:t>
            </a:r>
            <a:r>
              <a:rPr lang="en-US" b="1" dirty="0"/>
              <a:t>font size </a:t>
            </a:r>
            <a:r>
              <a:rPr lang="en-US" dirty="0"/>
              <a:t>of at least 12 pt.</a:t>
            </a:r>
          </a:p>
          <a:p>
            <a:pPr marL="971550" lvl="1" indent="-514350">
              <a:buFont typeface="+mj-lt"/>
              <a:buAutoNum type="alphaLcParenR"/>
            </a:pPr>
            <a:r>
              <a:rPr lang="en-US" dirty="0"/>
              <a:t>R package </a:t>
            </a:r>
            <a:r>
              <a:rPr lang="en-US" dirty="0">
                <a:latin typeface="Courier New" panose="02070309020205020404" pitchFamily="49" charset="0"/>
                <a:cs typeface="Courier New" panose="02070309020205020404" pitchFamily="49" charset="0"/>
              </a:rPr>
              <a:t>ggplot2</a:t>
            </a:r>
            <a:r>
              <a:rPr lang="en-US" dirty="0"/>
              <a:t> automatically uses font size 11pt.</a:t>
            </a:r>
          </a:p>
          <a:p>
            <a:pPr marL="971550" lvl="1" indent="-514350">
              <a:buFont typeface="+mj-lt"/>
              <a:buAutoNum type="alphaLcParenR"/>
            </a:pPr>
            <a:endParaRPr lang="en-US" sz="1300" dirty="0"/>
          </a:p>
          <a:p>
            <a:pPr marL="514350" indent="-514350">
              <a:buFont typeface="+mj-lt"/>
              <a:buAutoNum type="arabicPeriod"/>
            </a:pPr>
            <a:r>
              <a:rPr lang="en-US" dirty="0"/>
              <a:t>Ensure that capital I, lowercase l, and number 1 are distinguishable.</a:t>
            </a:r>
          </a:p>
          <a:p>
            <a:pPr marL="514350" indent="-514350">
              <a:spcBef>
                <a:spcPts val="0"/>
              </a:spcBef>
              <a:buFont typeface="+mj-lt"/>
              <a:buAutoNum type="arabicPeriod"/>
            </a:pPr>
            <a:endParaRPr lang="en-US" sz="1300" dirty="0"/>
          </a:p>
          <a:p>
            <a:pPr marL="514350" indent="-514350">
              <a:buFont typeface="+mj-lt"/>
              <a:buAutoNum type="arabicPeriod"/>
            </a:pPr>
            <a:r>
              <a:rPr lang="en-US" dirty="0"/>
              <a:t>No more than 2 fonts in an image.</a:t>
            </a:r>
          </a:p>
          <a:p>
            <a:pPr marL="514350" indent="-514350">
              <a:spcBef>
                <a:spcPts val="0"/>
              </a:spcBef>
              <a:buFont typeface="+mj-lt"/>
              <a:buAutoNum type="arabicPeriod"/>
            </a:pPr>
            <a:endParaRPr lang="en-US" sz="1300" dirty="0"/>
          </a:p>
          <a:p>
            <a:pPr marL="514350" indent="-514350">
              <a:buFont typeface="+mj-lt"/>
              <a:buAutoNum type="arabicPeriod"/>
            </a:pPr>
            <a:r>
              <a:rPr lang="en-US" dirty="0"/>
              <a:t>Minimize use of italics and uppercase.  Instead use bold to emphasize (sparingly).</a:t>
            </a:r>
          </a:p>
        </p:txBody>
      </p:sp>
      <p:sp>
        <p:nvSpPr>
          <p:cNvPr id="4" name="Slide Number Placeholder 3">
            <a:extLst>
              <a:ext uri="{FF2B5EF4-FFF2-40B4-BE49-F238E27FC236}">
                <a16:creationId xmlns:a16="http://schemas.microsoft.com/office/drawing/2014/main" id="{3CD2A256-A91E-49B0-AFBF-8A766CBD9ABB}"/>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16</a:t>
            </a:fld>
            <a:endParaRPr lang="en-US" sz="1600" b="1" dirty="0">
              <a:solidFill>
                <a:schemeClr val="tx2">
                  <a:lumMod val="90000"/>
                  <a:lumOff val="10000"/>
                </a:schemeClr>
              </a:solidFill>
            </a:endParaRPr>
          </a:p>
        </p:txBody>
      </p:sp>
    </p:spTree>
    <p:extLst>
      <p:ext uri="{BB962C8B-B14F-4D97-AF65-F5344CB8AC3E}">
        <p14:creationId xmlns:p14="http://schemas.microsoft.com/office/powerpoint/2010/main" val="15506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D1A62-8184-7416-B4A1-4C0E40C079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55113F-FD5F-3E98-2DA7-4B4B69A3995A}"/>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Accessibility:  Alt text</a:t>
            </a:r>
          </a:p>
        </p:txBody>
      </p:sp>
      <p:sp>
        <p:nvSpPr>
          <p:cNvPr id="3" name="Content Placeholder 2">
            <a:extLst>
              <a:ext uri="{FF2B5EF4-FFF2-40B4-BE49-F238E27FC236}">
                <a16:creationId xmlns:a16="http://schemas.microsoft.com/office/drawing/2014/main" id="{4CD8A093-A9E6-5A61-ED15-4934F8976294}"/>
              </a:ext>
            </a:extLst>
          </p:cNvPr>
          <p:cNvSpPr>
            <a:spLocks noGrp="1"/>
          </p:cNvSpPr>
          <p:nvPr>
            <p:ph idx="1"/>
          </p:nvPr>
        </p:nvSpPr>
        <p:spPr>
          <a:xfrm>
            <a:off x="755073" y="914400"/>
            <a:ext cx="10515600" cy="5653920"/>
          </a:xfrm>
        </p:spPr>
        <p:txBody>
          <a:bodyPr/>
          <a:lstStyle/>
          <a:p>
            <a:pPr marL="0" indent="0">
              <a:buNone/>
            </a:pPr>
            <a:r>
              <a:rPr lang="en-US" dirty="0"/>
              <a:t>Alt text should </a:t>
            </a:r>
            <a:r>
              <a:rPr lang="en-US" b="1" dirty="0"/>
              <a:t>convey the purpose of an image </a:t>
            </a:r>
            <a:r>
              <a:rPr lang="en-US" dirty="0"/>
              <a:t>in relation to the content of a document.  If written well, it helps screen reading tools describe images aloud to visually impaired readers.</a:t>
            </a:r>
          </a:p>
          <a:p>
            <a:pPr marL="914400" indent="-455613"/>
            <a:r>
              <a:rPr lang="en-US" sz="2400" dirty="0" err="1">
                <a:latin typeface="Courier New" panose="02070309020205020404" pitchFamily="49" charset="0"/>
                <a:cs typeface="Courier New" panose="02070309020205020404" pitchFamily="49" charset="0"/>
              </a:rPr>
              <a:t>BrailleR</a:t>
            </a:r>
            <a:r>
              <a:rPr lang="en-US" sz="2400" dirty="0"/>
              <a:t> R package will generate alt text for graphs created in R.</a:t>
            </a:r>
          </a:p>
          <a:p>
            <a:pPr marL="0" indent="0">
              <a:buNone/>
            </a:pPr>
            <a:endParaRPr lang="en-US" dirty="0"/>
          </a:p>
          <a:p>
            <a:pPr marL="0" indent="0">
              <a:buNone/>
            </a:pPr>
            <a:endParaRPr lang="en-US" dirty="0"/>
          </a:p>
          <a:p>
            <a:pPr marL="0" indent="0">
              <a:buNone/>
            </a:pPr>
            <a:r>
              <a:rPr lang="en-US" dirty="0"/>
              <a:t>Some graph types, such as scatterplots, are more difficult to describe via alt text.  </a:t>
            </a:r>
          </a:p>
          <a:p>
            <a:pPr marL="914400" indent="-455613"/>
            <a:r>
              <a:rPr lang="en-US" sz="2400" dirty="0" err="1">
                <a:latin typeface="Courier New" panose="02070309020205020404" pitchFamily="49" charset="0"/>
                <a:cs typeface="Courier New" panose="02070309020205020404" pitchFamily="49" charset="0"/>
              </a:rPr>
              <a:t>tactileR</a:t>
            </a:r>
            <a:r>
              <a:rPr lang="en-US" sz="2400" dirty="0"/>
              <a:t> R package will prepare graphics for tactile paper printing.</a:t>
            </a:r>
          </a:p>
          <a:p>
            <a:pPr marL="914400" indent="-455613"/>
            <a:r>
              <a:rPr lang="en-US" sz="2400" dirty="0" err="1">
                <a:latin typeface="Courier New" panose="02070309020205020404" pitchFamily="49" charset="0"/>
                <a:cs typeface="Courier New" panose="02070309020205020404" pitchFamily="49" charset="0"/>
              </a:rPr>
              <a:t>sonify</a:t>
            </a:r>
            <a:r>
              <a:rPr lang="en-US" sz="2400" dirty="0"/>
              <a:t> R package converts data points to pitch and time duration.</a:t>
            </a:r>
          </a:p>
          <a:p>
            <a:pPr marL="0" indent="0">
              <a:buNone/>
            </a:pPr>
            <a:endParaRPr lang="en-US" dirty="0"/>
          </a:p>
        </p:txBody>
      </p:sp>
      <p:sp>
        <p:nvSpPr>
          <p:cNvPr id="4" name="Slide Number Placeholder 3">
            <a:extLst>
              <a:ext uri="{FF2B5EF4-FFF2-40B4-BE49-F238E27FC236}">
                <a16:creationId xmlns:a16="http://schemas.microsoft.com/office/drawing/2014/main" id="{8B3F4205-58FF-227F-0068-625572A44778}"/>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17</a:t>
            </a:fld>
            <a:endParaRPr lang="en-US" sz="1600" b="1">
              <a:solidFill>
                <a:schemeClr val="tx2">
                  <a:lumMod val="90000"/>
                  <a:lumOff val="10000"/>
                </a:schemeClr>
              </a:solidFill>
            </a:endParaRPr>
          </a:p>
        </p:txBody>
      </p:sp>
    </p:spTree>
    <p:extLst>
      <p:ext uri="{BB962C8B-B14F-4D97-AF65-F5344CB8AC3E}">
        <p14:creationId xmlns:p14="http://schemas.microsoft.com/office/powerpoint/2010/main" val="2465818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27E00-D421-A4BC-1660-A6A94DB61F9D}"/>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Some references for graphing practices</a:t>
            </a:r>
          </a:p>
        </p:txBody>
      </p:sp>
      <p:sp>
        <p:nvSpPr>
          <p:cNvPr id="3" name="Content Placeholder 2">
            <a:extLst>
              <a:ext uri="{FF2B5EF4-FFF2-40B4-BE49-F238E27FC236}">
                <a16:creationId xmlns:a16="http://schemas.microsoft.com/office/drawing/2014/main" id="{9B3F0B10-94EF-C23A-DC75-A0BD86E7E931}"/>
              </a:ext>
            </a:extLst>
          </p:cNvPr>
          <p:cNvSpPr>
            <a:spLocks noGrp="1"/>
          </p:cNvSpPr>
          <p:nvPr>
            <p:ph idx="1"/>
          </p:nvPr>
        </p:nvSpPr>
        <p:spPr>
          <a:xfrm>
            <a:off x="838199" y="914400"/>
            <a:ext cx="10775623" cy="5943600"/>
          </a:xfrm>
        </p:spPr>
        <p:txBody>
          <a:bodyPr>
            <a:normAutofit fontScale="77500" lnSpcReduction="20000"/>
          </a:bodyPr>
          <a:lstStyle/>
          <a:p>
            <a:pPr marL="0" indent="0">
              <a:buNone/>
            </a:pPr>
            <a:r>
              <a:rPr lang="en-US" sz="3000" i="1" dirty="0"/>
              <a:t>Significance</a:t>
            </a:r>
            <a:r>
              <a:rPr lang="en-US" sz="3000" dirty="0"/>
              <a:t> “Presenting data the Significance way” series</a:t>
            </a:r>
          </a:p>
          <a:p>
            <a:r>
              <a:rPr lang="en-US" sz="2500" dirty="0"/>
              <a:t>Part 1:  </a:t>
            </a:r>
            <a:r>
              <a:rPr lang="en-US" sz="2500" dirty="0">
                <a:hlinkClick r:id="rId2"/>
              </a:rPr>
              <a:t>https://doi.org/10.1093/jrssig/qmae045</a:t>
            </a:r>
            <a:r>
              <a:rPr lang="en-US" sz="2500" dirty="0"/>
              <a:t>; Part 2:  </a:t>
            </a:r>
            <a:r>
              <a:rPr lang="en-US" sz="2500" dirty="0">
                <a:hlinkClick r:id="rId3"/>
              </a:rPr>
              <a:t>https://doi.org/10.1093/jrssig/qmae061</a:t>
            </a:r>
            <a:r>
              <a:rPr lang="en-US" sz="2500" dirty="0"/>
              <a:t>; </a:t>
            </a:r>
            <a:br>
              <a:rPr lang="en-US" sz="2500" dirty="0"/>
            </a:br>
            <a:r>
              <a:rPr lang="en-US" sz="2500" dirty="0"/>
              <a:t>Part 3:  </a:t>
            </a:r>
            <a:r>
              <a:rPr lang="en-US" sz="2500" dirty="0">
                <a:hlinkClick r:id="rId4"/>
              </a:rPr>
              <a:t>https://doi.org/10.1093/jrssig/qmae076</a:t>
            </a:r>
            <a:r>
              <a:rPr lang="en-US" sz="2500" dirty="0"/>
              <a:t>; Part 4:  </a:t>
            </a:r>
            <a:r>
              <a:rPr lang="en-US" sz="2500" dirty="0">
                <a:hlinkClick r:id="rId5"/>
              </a:rPr>
              <a:t>https://doi.org/10.1093/jrssig/qmae092</a:t>
            </a:r>
            <a:endParaRPr lang="en-US" sz="2500" dirty="0"/>
          </a:p>
          <a:p>
            <a:pPr marL="0" indent="0">
              <a:buNone/>
            </a:pPr>
            <a:endParaRPr lang="en-US" sz="1300" dirty="0"/>
          </a:p>
          <a:p>
            <a:pPr marL="0" indent="0">
              <a:buNone/>
            </a:pPr>
            <a:r>
              <a:rPr lang="en-US" sz="3000" dirty="0"/>
              <a:t>Royal Statistical Society “Best Practices for Data Visualization” </a:t>
            </a:r>
            <a:br>
              <a:rPr lang="en-US" sz="3000" dirty="0"/>
            </a:br>
            <a:r>
              <a:rPr lang="en-US" sz="2500" dirty="0"/>
              <a:t>(</a:t>
            </a:r>
            <a:r>
              <a:rPr lang="en-US" sz="2500" dirty="0">
                <a:hlinkClick r:id="rId6"/>
              </a:rPr>
              <a:t>https://royal-statistical-society.github.io/datavisguide/</a:t>
            </a:r>
            <a:r>
              <a:rPr lang="en-US" sz="2500" dirty="0"/>
              <a:t>)</a:t>
            </a:r>
          </a:p>
          <a:p>
            <a:pPr marL="0" indent="0">
              <a:buNone/>
            </a:pPr>
            <a:endParaRPr lang="en-US" sz="1300" dirty="0"/>
          </a:p>
          <a:p>
            <a:pPr marL="0" indent="0">
              <a:buNone/>
            </a:pPr>
            <a:r>
              <a:rPr lang="en-US" sz="3000" dirty="0"/>
              <a:t>Graphics principles</a:t>
            </a:r>
            <a:r>
              <a:rPr lang="en-US" dirty="0"/>
              <a:t> </a:t>
            </a:r>
            <a:r>
              <a:rPr lang="en-US" sz="2500" dirty="0"/>
              <a:t>(</a:t>
            </a:r>
            <a:r>
              <a:rPr lang="en-US" sz="2500" dirty="0">
                <a:hlinkClick r:id="rId7"/>
              </a:rPr>
              <a:t>https://graphicsprinciples.github.io/</a:t>
            </a:r>
            <a:r>
              <a:rPr lang="en-US" sz="2500" dirty="0"/>
              <a:t>)</a:t>
            </a:r>
          </a:p>
          <a:p>
            <a:r>
              <a:rPr lang="en-US" sz="2500" dirty="0"/>
              <a:t>Info graphic/cheat sheet:  </a:t>
            </a:r>
            <a:r>
              <a:rPr lang="en-US" sz="2500" dirty="0">
                <a:hlinkClick r:id="rId8"/>
              </a:rPr>
              <a:t>https://graphicsprinciples.github.io/cheatsheet.html</a:t>
            </a:r>
            <a:endParaRPr lang="en-US" sz="2500" dirty="0"/>
          </a:p>
          <a:p>
            <a:pPr marL="0" indent="0">
              <a:buNone/>
            </a:pPr>
            <a:endParaRPr lang="en-US" sz="1300" dirty="0"/>
          </a:p>
          <a:p>
            <a:pPr marL="0" indent="0">
              <a:buNone/>
            </a:pPr>
            <a:r>
              <a:rPr lang="en-US" dirty="0"/>
              <a:t>storytelling with data:  a data visualization guide for business professionals </a:t>
            </a:r>
            <a:r>
              <a:rPr lang="en-US" sz="2500" dirty="0"/>
              <a:t>(</a:t>
            </a:r>
            <a:r>
              <a:rPr lang="en-US" sz="2500" u="sng" dirty="0">
                <a:hlinkClick r:id="rId9"/>
              </a:rPr>
              <a:t>https://www.storytellingwithdata.com/books</a:t>
            </a:r>
            <a:r>
              <a:rPr lang="en-US" sz="2500" dirty="0"/>
              <a:t>) </a:t>
            </a:r>
          </a:p>
          <a:p>
            <a:pPr marL="0" indent="0">
              <a:buNone/>
            </a:pPr>
            <a:endParaRPr lang="en-US" dirty="0"/>
          </a:p>
          <a:p>
            <a:pPr marL="0" indent="0">
              <a:buNone/>
            </a:pPr>
            <a:r>
              <a:rPr lang="en-US" dirty="0"/>
              <a:t>Data feminism </a:t>
            </a:r>
            <a:r>
              <a:rPr lang="en-US" sz="2500" dirty="0"/>
              <a:t>(</a:t>
            </a:r>
            <a:r>
              <a:rPr lang="en-US" sz="2500" u="sng" dirty="0">
                <a:hlinkClick r:id="rId10"/>
              </a:rPr>
              <a:t>https://data-feminism.mitpress.mit.edu/</a:t>
            </a:r>
            <a:r>
              <a:rPr lang="en-US" sz="2500" dirty="0"/>
              <a:t>) </a:t>
            </a:r>
          </a:p>
          <a:p>
            <a:pPr marL="0" indent="0">
              <a:buNone/>
            </a:pPr>
            <a:endParaRPr lang="en-US" sz="2500" dirty="0"/>
          </a:p>
          <a:p>
            <a:pPr marL="0" indent="0">
              <a:buNone/>
            </a:pPr>
            <a:r>
              <a:rPr lang="en-US" sz="3000" dirty="0"/>
              <a:t>Data To Viz </a:t>
            </a:r>
            <a:r>
              <a:rPr lang="en-US" sz="2600" dirty="0"/>
              <a:t>(</a:t>
            </a:r>
            <a:r>
              <a:rPr lang="en-US" sz="2600" dirty="0">
                <a:hlinkClick r:id="rId11"/>
              </a:rPr>
              <a:t>https://www.data-to-viz.com/</a:t>
            </a:r>
            <a:r>
              <a:rPr lang="en-US" sz="2600" dirty="0"/>
              <a:t>)</a:t>
            </a:r>
          </a:p>
          <a:p>
            <a:r>
              <a:rPr lang="en-US" sz="2500" dirty="0"/>
              <a:t>List of caveats for graphics:  </a:t>
            </a:r>
            <a:r>
              <a:rPr lang="en-US" sz="2500" dirty="0">
                <a:hlinkClick r:id="rId12"/>
              </a:rPr>
              <a:t>https://www.data-to-viz.com/caveats.html</a:t>
            </a:r>
            <a:r>
              <a:rPr lang="en-US" sz="2500" dirty="0"/>
              <a:t> </a:t>
            </a:r>
          </a:p>
          <a:p>
            <a:pPr marL="0" indent="0">
              <a:buNone/>
            </a:pPr>
            <a:endParaRPr lang="en-US" sz="2400" dirty="0"/>
          </a:p>
          <a:p>
            <a:pPr marL="0" indent="0">
              <a:buNone/>
            </a:pPr>
            <a:r>
              <a:rPr lang="en-US" sz="3000" dirty="0"/>
              <a:t>Visual Vocabulary </a:t>
            </a:r>
            <a:r>
              <a:rPr lang="en-US" sz="2500" dirty="0"/>
              <a:t>(</a:t>
            </a:r>
            <a:r>
              <a:rPr lang="en-US" sz="2500" dirty="0">
                <a:hlinkClick r:id="rId13"/>
              </a:rPr>
              <a:t>https://ft-interactive.github.io/visual-vocabulary/</a:t>
            </a:r>
            <a:r>
              <a:rPr lang="en-US" sz="2500" dirty="0"/>
              <a:t>)</a:t>
            </a:r>
          </a:p>
          <a:p>
            <a:pPr marL="0" indent="0">
              <a:buNone/>
            </a:pPr>
            <a:endParaRPr lang="en-US" sz="2500" dirty="0"/>
          </a:p>
          <a:p>
            <a:pPr marL="0" indent="0">
              <a:buNone/>
            </a:pPr>
            <a:endParaRPr lang="en-US" sz="2600" dirty="0"/>
          </a:p>
        </p:txBody>
      </p:sp>
      <p:sp>
        <p:nvSpPr>
          <p:cNvPr id="4" name="Slide Number Placeholder 3">
            <a:extLst>
              <a:ext uri="{FF2B5EF4-FFF2-40B4-BE49-F238E27FC236}">
                <a16:creationId xmlns:a16="http://schemas.microsoft.com/office/drawing/2014/main" id="{A468FB26-E6D4-D913-9CC7-D57101AC349C}"/>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18</a:t>
            </a:fld>
            <a:endParaRPr lang="en-US" sz="1600" b="1">
              <a:solidFill>
                <a:schemeClr val="tx2">
                  <a:lumMod val="90000"/>
                  <a:lumOff val="10000"/>
                </a:schemeClr>
              </a:solidFill>
            </a:endParaRPr>
          </a:p>
        </p:txBody>
      </p:sp>
    </p:spTree>
    <p:extLst>
      <p:ext uri="{BB962C8B-B14F-4D97-AF65-F5344CB8AC3E}">
        <p14:creationId xmlns:p14="http://schemas.microsoft.com/office/powerpoint/2010/main" val="716809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9911F-1119-58F0-B473-176B19ECC5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9BF245-68F9-4DDB-CEEC-D105DB581EE9}"/>
              </a:ext>
            </a:extLst>
          </p:cNvPr>
          <p:cNvSpPr>
            <a:spLocks noGrp="1"/>
          </p:cNvSpPr>
          <p:nvPr>
            <p:ph type="title"/>
          </p:nvPr>
        </p:nvSpPr>
        <p:spPr>
          <a:xfrm>
            <a:off x="0" y="0"/>
            <a:ext cx="12192000" cy="6857999"/>
          </a:xfrm>
          <a:solidFill>
            <a:schemeClr val="tx2">
              <a:lumMod val="90000"/>
              <a:lumOff val="10000"/>
            </a:schemeClr>
          </a:solidFill>
        </p:spPr>
        <p:txBody>
          <a:bodyPr>
            <a:normAutofit/>
          </a:bodyPr>
          <a:lstStyle/>
          <a:p>
            <a:pPr algn="ctr" defTabSz="911225">
              <a:tabLst>
                <a:tab pos="10972800" algn="l"/>
              </a:tabLst>
            </a:pPr>
            <a:r>
              <a:rPr lang="en-US" b="1" dirty="0">
                <a:solidFill>
                  <a:schemeClr val="bg1"/>
                </a:solidFill>
              </a:rPr>
              <a:t>Published Chart Examples</a:t>
            </a:r>
            <a:br>
              <a:rPr lang="en-US" dirty="0">
                <a:solidFill>
                  <a:schemeClr val="bg1"/>
                </a:solidFill>
              </a:rPr>
            </a:br>
            <a:br>
              <a:rPr lang="en-US" dirty="0">
                <a:solidFill>
                  <a:schemeClr val="bg1"/>
                </a:solidFill>
              </a:rPr>
            </a:br>
            <a:r>
              <a:rPr lang="en-US" sz="3200" dirty="0">
                <a:solidFill>
                  <a:schemeClr val="bg1"/>
                </a:solidFill>
              </a:rPr>
              <a:t>How could the graphic be improved to be less misleading, </a:t>
            </a:r>
            <a:br>
              <a:rPr lang="en-US" sz="3200" dirty="0">
                <a:solidFill>
                  <a:schemeClr val="bg1"/>
                </a:solidFill>
              </a:rPr>
            </a:br>
            <a:r>
              <a:rPr lang="en-US" sz="3200" dirty="0">
                <a:solidFill>
                  <a:schemeClr val="bg1"/>
                </a:solidFill>
              </a:rPr>
              <a:t>easier to read, or better communicate the relationship?</a:t>
            </a:r>
            <a:endParaRPr lang="en-US" dirty="0">
              <a:solidFill>
                <a:schemeClr val="bg1"/>
              </a:solidFill>
            </a:endParaRPr>
          </a:p>
        </p:txBody>
      </p:sp>
      <p:sp>
        <p:nvSpPr>
          <p:cNvPr id="3" name="Slide Number Placeholder 2">
            <a:extLst>
              <a:ext uri="{FF2B5EF4-FFF2-40B4-BE49-F238E27FC236}">
                <a16:creationId xmlns:a16="http://schemas.microsoft.com/office/drawing/2014/main" id="{03665D9C-93F0-567D-7D67-83344C72036F}"/>
              </a:ext>
            </a:extLst>
          </p:cNvPr>
          <p:cNvSpPr>
            <a:spLocks noGrp="1"/>
          </p:cNvSpPr>
          <p:nvPr>
            <p:ph type="sldNum" sz="quarter" idx="12"/>
          </p:nvPr>
        </p:nvSpPr>
        <p:spPr>
          <a:xfrm>
            <a:off x="9448800" y="6492874"/>
            <a:ext cx="2743200" cy="365125"/>
          </a:xfrm>
        </p:spPr>
        <p:txBody>
          <a:bodyPr/>
          <a:lstStyle/>
          <a:p>
            <a:fld id="{1CD7194B-0F75-470B-8147-2A362AE0D5E6}" type="slidenum">
              <a:rPr lang="en-US" sz="1600" b="1" smtClean="0">
                <a:solidFill>
                  <a:schemeClr val="tx2">
                    <a:lumMod val="90000"/>
                    <a:lumOff val="10000"/>
                  </a:schemeClr>
                </a:solidFill>
              </a:rPr>
              <a:t>19</a:t>
            </a:fld>
            <a:endParaRPr lang="en-US" sz="1600" b="1" dirty="0">
              <a:solidFill>
                <a:schemeClr val="tx2">
                  <a:lumMod val="90000"/>
                  <a:lumOff val="10000"/>
                </a:schemeClr>
              </a:solidFill>
            </a:endParaRPr>
          </a:p>
        </p:txBody>
      </p:sp>
    </p:spTree>
    <p:extLst>
      <p:ext uri="{BB962C8B-B14F-4D97-AF65-F5344CB8AC3E}">
        <p14:creationId xmlns:p14="http://schemas.microsoft.com/office/powerpoint/2010/main" val="6151016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4B1EC-83E0-2ABE-DC38-05C173685136}"/>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Example:  Political Poll</a:t>
            </a:r>
          </a:p>
        </p:txBody>
      </p:sp>
      <p:pic>
        <p:nvPicPr>
          <p:cNvPr id="4" name="Content Placeholder 3" descr="Newspaper clipping showing U.S. states where all states have the same color">
            <a:hlinkClick r:id="rId3"/>
            <a:extLst>
              <a:ext uri="{FF2B5EF4-FFF2-40B4-BE49-F238E27FC236}">
                <a16:creationId xmlns:a16="http://schemas.microsoft.com/office/drawing/2014/main" id="{80E96EAD-5494-D4F0-4716-C5856BA33C2E}"/>
              </a:ext>
            </a:extLst>
          </p:cNvPr>
          <p:cNvPicPr>
            <a:picLocks noGrp="1" noChangeAspect="1"/>
          </p:cNvPicPr>
          <p:nvPr>
            <p:ph idx="1"/>
          </p:nvPr>
        </p:nvPicPr>
        <p:blipFill>
          <a:blip r:embed="rId4"/>
          <a:stretch>
            <a:fillRect/>
          </a:stretch>
        </p:blipFill>
        <p:spPr>
          <a:xfrm>
            <a:off x="570860" y="914400"/>
            <a:ext cx="4715466" cy="4351338"/>
          </a:xfrm>
          <a:prstGeom prst="rect">
            <a:avLst/>
          </a:prstGeom>
        </p:spPr>
      </p:pic>
      <p:sp>
        <p:nvSpPr>
          <p:cNvPr id="3" name="TextBox 2">
            <a:extLst>
              <a:ext uri="{FF2B5EF4-FFF2-40B4-BE49-F238E27FC236}">
                <a16:creationId xmlns:a16="http://schemas.microsoft.com/office/drawing/2014/main" id="{F37F42AD-C507-00A8-8338-3B51F4BD738B}"/>
              </a:ext>
            </a:extLst>
          </p:cNvPr>
          <p:cNvSpPr txBox="1"/>
          <p:nvPr/>
        </p:nvSpPr>
        <p:spPr>
          <a:xfrm>
            <a:off x="5863472" y="1272619"/>
            <a:ext cx="5863472" cy="954107"/>
          </a:xfrm>
          <a:prstGeom prst="rect">
            <a:avLst/>
          </a:prstGeom>
          <a:noFill/>
        </p:spPr>
        <p:txBody>
          <a:bodyPr wrap="square" rtlCol="0">
            <a:spAutoFit/>
          </a:bodyPr>
          <a:lstStyle/>
          <a:p>
            <a:pPr marL="285750" indent="-285750">
              <a:buFont typeface="Wingdings" panose="05000000000000000000" pitchFamily="2" charset="2"/>
              <a:buChar char="ü"/>
            </a:pPr>
            <a:r>
              <a:rPr lang="en-US" sz="2800" dirty="0"/>
              <a:t>Needs colors that are distinguishable in monochromatic.</a:t>
            </a:r>
          </a:p>
        </p:txBody>
      </p:sp>
      <p:pic>
        <p:nvPicPr>
          <p:cNvPr id="5" name="Picture 4" descr="Henninger: Obama's Divided Nation - WSJ">
            <a:extLst>
              <a:ext uri="{FF2B5EF4-FFF2-40B4-BE49-F238E27FC236}">
                <a16:creationId xmlns:a16="http://schemas.microsoft.com/office/drawing/2014/main" id="{54958D45-321C-3357-7E3D-738F92D79467}"/>
              </a:ext>
            </a:extLst>
          </p:cNvPr>
          <p:cNvPicPr>
            <a:picLocks noChangeAspect="1"/>
          </p:cNvPicPr>
          <p:nvPr/>
        </p:nvPicPr>
        <p:blipFill>
          <a:blip r:embed="rId5"/>
          <a:stretch>
            <a:fillRect/>
          </a:stretch>
        </p:blipFill>
        <p:spPr>
          <a:xfrm>
            <a:off x="5467808" y="4097452"/>
            <a:ext cx="3327400" cy="2146300"/>
          </a:xfrm>
          <a:prstGeom prst="rect">
            <a:avLst/>
          </a:prstGeom>
        </p:spPr>
      </p:pic>
      <p:sp>
        <p:nvSpPr>
          <p:cNvPr id="6" name="TextBox 5">
            <a:extLst>
              <a:ext uri="{FF2B5EF4-FFF2-40B4-BE49-F238E27FC236}">
                <a16:creationId xmlns:a16="http://schemas.microsoft.com/office/drawing/2014/main" id="{F9304CA9-F83C-5183-811B-447063CA1291}"/>
              </a:ext>
            </a:extLst>
          </p:cNvPr>
          <p:cNvSpPr txBox="1"/>
          <p:nvPr/>
        </p:nvSpPr>
        <p:spPr>
          <a:xfrm>
            <a:off x="9012025" y="4289196"/>
            <a:ext cx="2912882" cy="954107"/>
          </a:xfrm>
          <a:prstGeom prst="rect">
            <a:avLst/>
          </a:prstGeom>
          <a:noFill/>
        </p:spPr>
        <p:txBody>
          <a:bodyPr wrap="square" rtlCol="0">
            <a:spAutoFit/>
          </a:bodyPr>
          <a:lstStyle/>
          <a:p>
            <a:r>
              <a:rPr lang="en-US" sz="2800" dirty="0"/>
              <a:t>This is the original color version.</a:t>
            </a:r>
          </a:p>
        </p:txBody>
      </p:sp>
      <p:pic>
        <p:nvPicPr>
          <p:cNvPr id="7" name="Picture 6">
            <a:extLst>
              <a:ext uri="{FF2B5EF4-FFF2-40B4-BE49-F238E27FC236}">
                <a16:creationId xmlns:a16="http://schemas.microsoft.com/office/drawing/2014/main" id="{A1D10F39-DA25-508B-25AB-B4B9AF58751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2226726"/>
            <a:ext cx="1422160" cy="1280160"/>
          </a:xfrm>
          <a:prstGeom prst="rect">
            <a:avLst/>
          </a:prstGeom>
        </p:spPr>
      </p:pic>
      <p:pic>
        <p:nvPicPr>
          <p:cNvPr id="8" name="Picture 7">
            <a:extLst>
              <a:ext uri="{FF2B5EF4-FFF2-40B4-BE49-F238E27FC236}">
                <a16:creationId xmlns:a16="http://schemas.microsoft.com/office/drawing/2014/main" id="{06B87A46-5302-1646-6BB1-D3E6A34358F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750688" y="2226726"/>
            <a:ext cx="1407538" cy="1280160"/>
          </a:xfrm>
          <a:prstGeom prst="rect">
            <a:avLst/>
          </a:prstGeom>
        </p:spPr>
      </p:pic>
      <p:sp>
        <p:nvSpPr>
          <p:cNvPr id="9" name="Slide Number Placeholder 8">
            <a:extLst>
              <a:ext uri="{FF2B5EF4-FFF2-40B4-BE49-F238E27FC236}">
                <a16:creationId xmlns:a16="http://schemas.microsoft.com/office/drawing/2014/main" id="{A8FCD04B-1A8B-F052-C114-C134D538A030}"/>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20</a:t>
            </a:fld>
            <a:endParaRPr lang="en-US" sz="1600" b="1" dirty="0">
              <a:solidFill>
                <a:schemeClr val="tx2">
                  <a:lumMod val="90000"/>
                  <a:lumOff val="10000"/>
                </a:schemeClr>
              </a:solidFill>
            </a:endParaRPr>
          </a:p>
        </p:txBody>
      </p:sp>
    </p:spTree>
    <p:extLst>
      <p:ext uri="{BB962C8B-B14F-4D97-AF65-F5344CB8AC3E}">
        <p14:creationId xmlns:p14="http://schemas.microsoft.com/office/powerpoint/2010/main" val="423114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3BEF2-8960-957F-4ECB-4DB34CA4D4DD}"/>
              </a:ext>
            </a:extLst>
          </p:cNvPr>
          <p:cNvSpPr>
            <a:spLocks noGrp="1"/>
          </p:cNvSpPr>
          <p:nvPr>
            <p:ph type="title"/>
          </p:nvPr>
        </p:nvSpPr>
        <p:spPr>
          <a:xfrm>
            <a:off x="0" y="-9236"/>
            <a:ext cx="12192000" cy="914400"/>
          </a:xfrm>
          <a:solidFill>
            <a:schemeClr val="tx2">
              <a:lumMod val="90000"/>
              <a:lumOff val="10000"/>
            </a:schemeClr>
          </a:solidFill>
        </p:spPr>
        <p:txBody>
          <a:bodyPr/>
          <a:lstStyle/>
          <a:p>
            <a:r>
              <a:rPr lang="en-US" dirty="0"/>
              <a:t>    </a:t>
            </a:r>
            <a:r>
              <a:rPr lang="en-US" b="1" dirty="0">
                <a:solidFill>
                  <a:schemeClr val="bg1"/>
                </a:solidFill>
              </a:rPr>
              <a:t>Example:  Airline advertisement</a:t>
            </a:r>
          </a:p>
        </p:txBody>
      </p:sp>
      <p:pic>
        <p:nvPicPr>
          <p:cNvPr id="4" name="Picture 3">
            <a:extLst>
              <a:ext uri="{FF2B5EF4-FFF2-40B4-BE49-F238E27FC236}">
                <a16:creationId xmlns:a16="http://schemas.microsoft.com/office/drawing/2014/main" id="{7B5E2EFD-5E36-69AC-0496-C5ED83DF04A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69840" y="905164"/>
            <a:ext cx="1422160" cy="1280160"/>
          </a:xfrm>
          <a:prstGeom prst="rect">
            <a:avLst/>
          </a:prstGeom>
        </p:spPr>
      </p:pic>
      <p:sp>
        <p:nvSpPr>
          <p:cNvPr id="3" name="Content Placeholder 2">
            <a:extLst>
              <a:ext uri="{FF2B5EF4-FFF2-40B4-BE49-F238E27FC236}">
                <a16:creationId xmlns:a16="http://schemas.microsoft.com/office/drawing/2014/main" id="{4DC0537A-06FD-FA7F-8272-02CAC8F0E81D}"/>
              </a:ext>
            </a:extLst>
          </p:cNvPr>
          <p:cNvSpPr>
            <a:spLocks noGrp="1"/>
          </p:cNvSpPr>
          <p:nvPr>
            <p:ph idx="1"/>
          </p:nvPr>
        </p:nvSpPr>
        <p:spPr>
          <a:xfrm>
            <a:off x="4992561" y="905164"/>
            <a:ext cx="6181436" cy="5624945"/>
          </a:xfrm>
        </p:spPr>
        <p:txBody>
          <a:bodyPr>
            <a:normAutofit fontScale="92500"/>
          </a:bodyPr>
          <a:lstStyle/>
          <a:p>
            <a:pPr>
              <a:buFont typeface="Wingdings" panose="05000000000000000000" pitchFamily="2" charset="2"/>
              <a:buChar char="ü"/>
            </a:pPr>
            <a:r>
              <a:rPr lang="en-US" dirty="0"/>
              <a:t>  Update the x-axis to include 0.</a:t>
            </a:r>
          </a:p>
          <a:p>
            <a:pPr>
              <a:buFont typeface="Wingdings" panose="05000000000000000000" pitchFamily="2" charset="2"/>
              <a:buChar char="ü"/>
            </a:pPr>
            <a:endParaRPr lang="en-US" sz="2200" dirty="0"/>
          </a:p>
          <a:p>
            <a:pPr>
              <a:buFont typeface="Wingdings" panose="05000000000000000000" pitchFamily="2" charset="2"/>
              <a:buChar char="ü"/>
            </a:pPr>
            <a:r>
              <a:rPr lang="en-US" dirty="0"/>
              <a:t>  Remove the different colored airplane icons.</a:t>
            </a:r>
          </a:p>
          <a:p>
            <a:pPr>
              <a:buFont typeface="Wingdings" panose="05000000000000000000" pitchFamily="2" charset="2"/>
              <a:buChar char="ü"/>
            </a:pPr>
            <a:endParaRPr lang="en-US" sz="2200" dirty="0"/>
          </a:p>
          <a:p>
            <a:pPr>
              <a:buFont typeface="Wingdings" panose="05000000000000000000" pitchFamily="2" charset="2"/>
              <a:buChar char="ü"/>
            </a:pPr>
            <a:r>
              <a:rPr lang="en-US" dirty="0"/>
              <a:t>  If using barrels to indicate units, they need to be equally spaced for each group, thus necessitating partial barrels.</a:t>
            </a:r>
          </a:p>
          <a:p>
            <a:pPr>
              <a:buFont typeface="Wingdings" panose="05000000000000000000" pitchFamily="2" charset="2"/>
              <a:buChar char="ü"/>
            </a:pPr>
            <a:endParaRPr lang="en-US" sz="2200" dirty="0"/>
          </a:p>
          <a:p>
            <a:pPr>
              <a:buFont typeface="Wingdings" panose="05000000000000000000" pitchFamily="2" charset="2"/>
              <a:buChar char="ü"/>
            </a:pPr>
            <a:r>
              <a:rPr lang="en-US" dirty="0"/>
              <a:t>  Compares Frontier’s average, a smaller regional airline, to averages of other airlines, some are intercontinental.  Should be only comparing to similar aircraft capacities or routes.</a:t>
            </a:r>
          </a:p>
        </p:txBody>
      </p:sp>
      <p:pic>
        <p:nvPicPr>
          <p:cNvPr id="5" name="Picture 4">
            <a:extLst>
              <a:ext uri="{FF2B5EF4-FFF2-40B4-BE49-F238E27FC236}">
                <a16:creationId xmlns:a16="http://schemas.microsoft.com/office/drawing/2014/main" id="{EE9D01D5-B94E-EB50-C316-E09B646E5A3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23949" y="905164"/>
            <a:ext cx="4368612" cy="5624945"/>
          </a:xfrm>
          <a:prstGeom prst="rect">
            <a:avLst/>
          </a:prstGeom>
        </p:spPr>
      </p:pic>
      <p:sp>
        <p:nvSpPr>
          <p:cNvPr id="6" name="Slide Number Placeholder 5">
            <a:extLst>
              <a:ext uri="{FF2B5EF4-FFF2-40B4-BE49-F238E27FC236}">
                <a16:creationId xmlns:a16="http://schemas.microsoft.com/office/drawing/2014/main" id="{814058E5-432C-748A-DF29-2698D15A3735}"/>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21</a:t>
            </a:fld>
            <a:endParaRPr lang="en-US" sz="1600" b="1" dirty="0">
              <a:solidFill>
                <a:schemeClr val="tx2">
                  <a:lumMod val="90000"/>
                  <a:lumOff val="10000"/>
                </a:schemeClr>
              </a:solidFill>
            </a:endParaRPr>
          </a:p>
        </p:txBody>
      </p:sp>
    </p:spTree>
    <p:extLst>
      <p:ext uri="{BB962C8B-B14F-4D97-AF65-F5344CB8AC3E}">
        <p14:creationId xmlns:p14="http://schemas.microsoft.com/office/powerpoint/2010/main" val="148434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83757-B463-7505-F767-C90D273294C9}"/>
              </a:ext>
            </a:extLst>
          </p:cNvPr>
          <p:cNvSpPr>
            <a:spLocks noGrp="1"/>
          </p:cNvSpPr>
          <p:nvPr>
            <p:ph type="title"/>
          </p:nvPr>
        </p:nvSpPr>
        <p:spPr>
          <a:xfrm>
            <a:off x="0" y="9431"/>
            <a:ext cx="12192000" cy="914400"/>
          </a:xfrm>
          <a:solidFill>
            <a:schemeClr val="tx2">
              <a:lumMod val="90000"/>
              <a:lumOff val="10000"/>
            </a:schemeClr>
          </a:solidFill>
        </p:spPr>
        <p:txBody>
          <a:bodyPr/>
          <a:lstStyle/>
          <a:p>
            <a:r>
              <a:rPr lang="en-US" b="1" dirty="0">
                <a:solidFill>
                  <a:schemeClr val="bg1"/>
                </a:solidFill>
              </a:rPr>
              <a:t>    Example:  Endangered species monitoring</a:t>
            </a:r>
          </a:p>
        </p:txBody>
      </p:sp>
      <p:sp>
        <p:nvSpPr>
          <p:cNvPr id="3" name="Content Placeholder 2">
            <a:extLst>
              <a:ext uri="{FF2B5EF4-FFF2-40B4-BE49-F238E27FC236}">
                <a16:creationId xmlns:a16="http://schemas.microsoft.com/office/drawing/2014/main" id="{32D7A8C9-7150-AC5E-8BF1-AE211ED4F8A8}"/>
              </a:ext>
            </a:extLst>
          </p:cNvPr>
          <p:cNvSpPr>
            <a:spLocks noGrp="1"/>
          </p:cNvSpPr>
          <p:nvPr>
            <p:ph idx="1"/>
          </p:nvPr>
        </p:nvSpPr>
        <p:spPr>
          <a:xfrm>
            <a:off x="385714" y="923831"/>
            <a:ext cx="5427868" cy="825846"/>
          </a:xfrm>
        </p:spPr>
        <p:txBody>
          <a:bodyPr/>
          <a:lstStyle/>
          <a:p>
            <a:pPr marL="0" indent="0" algn="ctr">
              <a:lnSpc>
                <a:spcPct val="100000"/>
              </a:lnSpc>
              <a:buNone/>
            </a:pPr>
            <a:r>
              <a:rPr lang="en-US" sz="2000" b="1" dirty="0"/>
              <a:t>Estimated amur leopard population </a:t>
            </a:r>
          </a:p>
          <a:p>
            <a:pPr marL="0" indent="0" algn="ctr">
              <a:spcBef>
                <a:spcPts val="0"/>
              </a:spcBef>
              <a:buNone/>
            </a:pPr>
            <a:r>
              <a:rPr lang="en-US" sz="2000" b="1" dirty="0"/>
              <a:t>between 2007 and 2016</a:t>
            </a:r>
          </a:p>
          <a:p>
            <a:pPr marL="0" indent="0">
              <a:buNone/>
            </a:pPr>
            <a:endParaRPr lang="en-US" dirty="0"/>
          </a:p>
        </p:txBody>
      </p:sp>
      <p:pic>
        <p:nvPicPr>
          <p:cNvPr id="4" name="Picture 3">
            <a:extLst>
              <a:ext uri="{FF2B5EF4-FFF2-40B4-BE49-F238E27FC236}">
                <a16:creationId xmlns:a16="http://schemas.microsoft.com/office/drawing/2014/main" id="{3C4BDB1D-6AD6-F23A-37D0-DEFFDC8328A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5714" y="1749677"/>
            <a:ext cx="5427868" cy="2834640"/>
          </a:xfrm>
          <a:prstGeom prst="rect">
            <a:avLst/>
          </a:prstGeom>
        </p:spPr>
      </p:pic>
      <p:pic>
        <p:nvPicPr>
          <p:cNvPr id="5" name="Picture 4">
            <a:extLst>
              <a:ext uri="{FF2B5EF4-FFF2-40B4-BE49-F238E27FC236}">
                <a16:creationId xmlns:a16="http://schemas.microsoft.com/office/drawing/2014/main" id="{68922D44-530D-803D-CBBE-AD51D6F328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63712" y="1566797"/>
            <a:ext cx="3017520" cy="3017520"/>
          </a:xfrm>
          <a:prstGeom prst="rect">
            <a:avLst/>
          </a:prstGeom>
        </p:spPr>
      </p:pic>
      <p:sp>
        <p:nvSpPr>
          <p:cNvPr id="6" name="TextBox 5">
            <a:extLst>
              <a:ext uri="{FF2B5EF4-FFF2-40B4-BE49-F238E27FC236}">
                <a16:creationId xmlns:a16="http://schemas.microsoft.com/office/drawing/2014/main" id="{A2E78419-01D4-B0DE-0F0B-9538CFDEC005}"/>
              </a:ext>
            </a:extLst>
          </p:cNvPr>
          <p:cNvSpPr txBox="1"/>
          <p:nvPr/>
        </p:nvSpPr>
        <p:spPr>
          <a:xfrm>
            <a:off x="6378420" y="923831"/>
            <a:ext cx="5187885" cy="646331"/>
          </a:xfrm>
          <a:prstGeom prst="rect">
            <a:avLst/>
          </a:prstGeom>
          <a:noFill/>
        </p:spPr>
        <p:txBody>
          <a:bodyPr wrap="square" rtlCol="0">
            <a:spAutoFit/>
          </a:bodyPr>
          <a:lstStyle/>
          <a:p>
            <a:pPr algn="ctr"/>
            <a:r>
              <a:rPr lang="en-US" b="1" dirty="0"/>
              <a:t>Estimated amur leopard deaths due to poaching between 2007 and 2016</a:t>
            </a:r>
          </a:p>
        </p:txBody>
      </p:sp>
      <p:sp>
        <p:nvSpPr>
          <p:cNvPr id="7" name="Content Placeholder 2">
            <a:extLst>
              <a:ext uri="{FF2B5EF4-FFF2-40B4-BE49-F238E27FC236}">
                <a16:creationId xmlns:a16="http://schemas.microsoft.com/office/drawing/2014/main" id="{1B31080E-B432-3322-6A53-23567B34AD6F}"/>
              </a:ext>
            </a:extLst>
          </p:cNvPr>
          <p:cNvSpPr txBox="1">
            <a:spLocks/>
          </p:cNvSpPr>
          <p:nvPr/>
        </p:nvSpPr>
        <p:spPr>
          <a:xfrm>
            <a:off x="1772239" y="4798244"/>
            <a:ext cx="10419761" cy="1875934"/>
          </a:xfrm>
          <a:prstGeom prst="rect">
            <a:avLst/>
          </a:prstGeom>
        </p:spPr>
        <p:txBody>
          <a:bodyPr vert="horz" lIns="91440" tIns="45720" rIns="91440" bIns="45720" numCol="2"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ü"/>
            </a:pPr>
            <a:r>
              <a:rPr lang="en-US" dirty="0"/>
              <a:t> Update the y-axes to include 0.</a:t>
            </a:r>
          </a:p>
          <a:p>
            <a:pPr>
              <a:buFont typeface="Wingdings" panose="05000000000000000000" pitchFamily="2" charset="2"/>
              <a:buChar char="ü"/>
            </a:pPr>
            <a:endParaRPr lang="en-US" sz="2200" dirty="0"/>
          </a:p>
          <a:p>
            <a:pPr>
              <a:buFont typeface="Wingdings" panose="05000000000000000000" pitchFamily="2" charset="2"/>
              <a:buChar char="ü"/>
            </a:pPr>
            <a:r>
              <a:rPr lang="en-US" dirty="0"/>
              <a:t> y-axes tick marks should be at whole numbers.</a:t>
            </a:r>
            <a:endParaRPr lang="en-US" sz="2200" dirty="0"/>
          </a:p>
          <a:p>
            <a:pPr>
              <a:buFont typeface="Wingdings" panose="05000000000000000000" pitchFamily="2" charset="2"/>
              <a:buChar char="ü"/>
            </a:pPr>
            <a:r>
              <a:rPr lang="en-US" dirty="0"/>
              <a:t> Remove shading from the scatterplot.</a:t>
            </a:r>
            <a:endParaRPr lang="en-US" sz="2200" dirty="0"/>
          </a:p>
          <a:p>
            <a:pPr>
              <a:buFont typeface="Wingdings" panose="05000000000000000000" pitchFamily="2" charset="2"/>
              <a:buChar char="ü"/>
            </a:pPr>
            <a:r>
              <a:rPr lang="en-US" dirty="0"/>
              <a:t> Consider converting the poaching information to a table.</a:t>
            </a:r>
          </a:p>
        </p:txBody>
      </p:sp>
      <p:pic>
        <p:nvPicPr>
          <p:cNvPr id="8" name="Picture 7">
            <a:extLst>
              <a:ext uri="{FF2B5EF4-FFF2-40B4-BE49-F238E27FC236}">
                <a16:creationId xmlns:a16="http://schemas.microsoft.com/office/drawing/2014/main" id="{5D9A2A7C-07CB-3225-15FD-9028549A111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770083"/>
            <a:ext cx="1422160" cy="1280160"/>
          </a:xfrm>
          <a:prstGeom prst="rect">
            <a:avLst/>
          </a:prstGeom>
        </p:spPr>
      </p:pic>
      <p:pic>
        <p:nvPicPr>
          <p:cNvPr id="9" name="Picture 8">
            <a:extLst>
              <a:ext uri="{FF2B5EF4-FFF2-40B4-BE49-F238E27FC236}">
                <a16:creationId xmlns:a16="http://schemas.microsoft.com/office/drawing/2014/main" id="{5B0F0AB8-848C-8058-77DB-C5C3EDE1864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677625" y="2871753"/>
            <a:ext cx="1407538" cy="1280160"/>
          </a:xfrm>
          <a:prstGeom prst="rect">
            <a:avLst/>
          </a:prstGeom>
        </p:spPr>
      </p:pic>
      <p:pic>
        <p:nvPicPr>
          <p:cNvPr id="11" name="Picture 10">
            <a:extLst>
              <a:ext uri="{FF2B5EF4-FFF2-40B4-BE49-F238E27FC236}">
                <a16:creationId xmlns:a16="http://schemas.microsoft.com/office/drawing/2014/main" id="{B6776ACA-ADEE-0799-547B-232C46528EF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911202" y="2231673"/>
            <a:ext cx="1441534" cy="1280160"/>
          </a:xfrm>
          <a:prstGeom prst="rect">
            <a:avLst/>
          </a:prstGeom>
        </p:spPr>
      </p:pic>
      <p:sp>
        <p:nvSpPr>
          <p:cNvPr id="10" name="Slide Number Placeholder 9">
            <a:extLst>
              <a:ext uri="{FF2B5EF4-FFF2-40B4-BE49-F238E27FC236}">
                <a16:creationId xmlns:a16="http://schemas.microsoft.com/office/drawing/2014/main" id="{D674B0F8-B53C-CDD5-D54B-8E7998823748}"/>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22</a:t>
            </a:fld>
            <a:endParaRPr lang="en-US" sz="1600" b="1" dirty="0">
              <a:solidFill>
                <a:schemeClr val="tx2">
                  <a:lumMod val="90000"/>
                  <a:lumOff val="10000"/>
                </a:schemeClr>
              </a:solidFill>
            </a:endParaRPr>
          </a:p>
        </p:txBody>
      </p:sp>
    </p:spTree>
    <p:extLst>
      <p:ext uri="{BB962C8B-B14F-4D97-AF65-F5344CB8AC3E}">
        <p14:creationId xmlns:p14="http://schemas.microsoft.com/office/powerpoint/2010/main" val="1277827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72268-70AF-14F4-01F0-3E4089C1E487}"/>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Example:  Wildfire occurrences</a:t>
            </a:r>
          </a:p>
        </p:txBody>
      </p:sp>
      <p:sp>
        <p:nvSpPr>
          <p:cNvPr id="3" name="Content Placeholder 2">
            <a:extLst>
              <a:ext uri="{FF2B5EF4-FFF2-40B4-BE49-F238E27FC236}">
                <a16:creationId xmlns:a16="http://schemas.microsoft.com/office/drawing/2014/main" id="{F4312D6B-D64D-D8BB-58CB-725DEB72B2C8}"/>
              </a:ext>
            </a:extLst>
          </p:cNvPr>
          <p:cNvSpPr>
            <a:spLocks noGrp="1"/>
          </p:cNvSpPr>
          <p:nvPr>
            <p:ph idx="1"/>
          </p:nvPr>
        </p:nvSpPr>
        <p:spPr>
          <a:xfrm>
            <a:off x="5952579" y="1070450"/>
            <a:ext cx="5744852" cy="5147468"/>
          </a:xfrm>
        </p:spPr>
        <p:txBody>
          <a:bodyPr>
            <a:normAutofit lnSpcReduction="10000"/>
          </a:bodyPr>
          <a:lstStyle/>
          <a:p>
            <a:pPr>
              <a:buFont typeface="Wingdings" panose="05000000000000000000" pitchFamily="2" charset="2"/>
              <a:buChar char="ü"/>
            </a:pPr>
            <a:r>
              <a:rPr lang="en-US" dirty="0"/>
              <a:t>Use of diverging color palette is incorrect.  Should utilize a sequential palette.</a:t>
            </a:r>
          </a:p>
          <a:p>
            <a:pPr>
              <a:buFont typeface="Wingdings" panose="05000000000000000000" pitchFamily="2" charset="2"/>
              <a:buChar char="ü"/>
            </a:pPr>
            <a:endParaRPr lang="en-US" sz="1400" dirty="0"/>
          </a:p>
          <a:p>
            <a:pPr>
              <a:buFont typeface="Wingdings" panose="05000000000000000000" pitchFamily="2" charset="2"/>
              <a:buChar char="ü"/>
            </a:pPr>
            <a:r>
              <a:rPr lang="en-US" dirty="0"/>
              <a:t>Legend label is confusing.  Perhaps “Years between wildfires” is more informative.</a:t>
            </a:r>
          </a:p>
          <a:p>
            <a:pPr>
              <a:buFont typeface="Wingdings" panose="05000000000000000000" pitchFamily="2" charset="2"/>
              <a:buChar char="ü"/>
            </a:pPr>
            <a:endParaRPr lang="en-US" sz="1400" dirty="0"/>
          </a:p>
          <a:p>
            <a:pPr>
              <a:buFont typeface="Wingdings" panose="05000000000000000000" pitchFamily="2" charset="2"/>
              <a:buChar char="ü"/>
            </a:pPr>
            <a:r>
              <a:rPr lang="en-US" dirty="0"/>
              <a:t>Remove latitude and longitude labels and gridlines.</a:t>
            </a:r>
          </a:p>
          <a:p>
            <a:pPr>
              <a:buFont typeface="Wingdings" panose="05000000000000000000" pitchFamily="2" charset="2"/>
              <a:buChar char="ü"/>
            </a:pPr>
            <a:endParaRPr lang="en-US" dirty="0"/>
          </a:p>
          <a:p>
            <a:pPr>
              <a:buFont typeface="Wingdings" panose="05000000000000000000" pitchFamily="2" charset="2"/>
              <a:buChar char="ü"/>
            </a:pPr>
            <a:r>
              <a:rPr lang="en-US" dirty="0"/>
              <a:t>Misleading display of truncated data.</a:t>
            </a:r>
          </a:p>
        </p:txBody>
      </p:sp>
      <p:pic>
        <p:nvPicPr>
          <p:cNvPr id="4" name="Picture 3" descr="Remotesensing 10 01591 g009">
            <a:extLst>
              <a:ext uri="{FF2B5EF4-FFF2-40B4-BE49-F238E27FC236}">
                <a16:creationId xmlns:a16="http://schemas.microsoft.com/office/drawing/2014/main" id="{BA5AF860-7E83-8E3E-8AC5-BE932C69190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8133" y="914399"/>
            <a:ext cx="4779877" cy="4663440"/>
          </a:xfrm>
          <a:prstGeom prst="rect">
            <a:avLst/>
          </a:prstGeom>
        </p:spPr>
      </p:pic>
      <p:pic>
        <p:nvPicPr>
          <p:cNvPr id="5" name="Picture 4">
            <a:extLst>
              <a:ext uri="{FF2B5EF4-FFF2-40B4-BE49-F238E27FC236}">
                <a16:creationId xmlns:a16="http://schemas.microsoft.com/office/drawing/2014/main" id="{2D83F54F-C8A6-2090-DFA1-E92675F476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97757" y="5507102"/>
            <a:ext cx="1407538" cy="1280160"/>
          </a:xfrm>
          <a:prstGeom prst="rect">
            <a:avLst/>
          </a:prstGeom>
        </p:spPr>
      </p:pic>
      <p:sp>
        <p:nvSpPr>
          <p:cNvPr id="6" name="Slide Number Placeholder 5">
            <a:extLst>
              <a:ext uri="{FF2B5EF4-FFF2-40B4-BE49-F238E27FC236}">
                <a16:creationId xmlns:a16="http://schemas.microsoft.com/office/drawing/2014/main" id="{B96355A8-E2D7-9AF1-C9A7-B8A79BF1E632}"/>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23</a:t>
            </a:fld>
            <a:endParaRPr lang="en-US" sz="1600" b="1" dirty="0">
              <a:solidFill>
                <a:schemeClr val="tx2">
                  <a:lumMod val="90000"/>
                  <a:lumOff val="10000"/>
                </a:schemeClr>
              </a:solidFill>
            </a:endParaRPr>
          </a:p>
        </p:txBody>
      </p:sp>
      <p:pic>
        <p:nvPicPr>
          <p:cNvPr id="7" name="Picture 6">
            <a:extLst>
              <a:ext uri="{FF2B5EF4-FFF2-40B4-BE49-F238E27FC236}">
                <a16:creationId xmlns:a16="http://schemas.microsoft.com/office/drawing/2014/main" id="{949856E8-0787-691D-F9BA-3ECB411F0B6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75597" y="5507102"/>
            <a:ext cx="1422160" cy="1280160"/>
          </a:xfrm>
          <a:prstGeom prst="rect">
            <a:avLst/>
          </a:prstGeom>
        </p:spPr>
      </p:pic>
    </p:spTree>
    <p:extLst>
      <p:ext uri="{BB962C8B-B14F-4D97-AF65-F5344CB8AC3E}">
        <p14:creationId xmlns:p14="http://schemas.microsoft.com/office/powerpoint/2010/main" val="3912739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1ED36-EA21-4A2C-8575-BEDAF9FFCDD3}"/>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Example:  Beer mile races</a:t>
            </a:r>
          </a:p>
        </p:txBody>
      </p:sp>
      <p:pic>
        <p:nvPicPr>
          <p:cNvPr id="5" name="Content Placeholder 4">
            <a:extLst>
              <a:ext uri="{FF2B5EF4-FFF2-40B4-BE49-F238E27FC236}">
                <a16:creationId xmlns:a16="http://schemas.microsoft.com/office/drawing/2014/main" id="{54887D76-AFBF-D13B-902F-8273ECB465CD}"/>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838200" y="914400"/>
            <a:ext cx="10515600" cy="1839152"/>
          </a:xfrm>
          <a:prstGeom prst="rect">
            <a:avLst/>
          </a:prstGeom>
        </p:spPr>
      </p:pic>
      <p:sp>
        <p:nvSpPr>
          <p:cNvPr id="3" name="TextBox 2">
            <a:extLst>
              <a:ext uri="{FF2B5EF4-FFF2-40B4-BE49-F238E27FC236}">
                <a16:creationId xmlns:a16="http://schemas.microsoft.com/office/drawing/2014/main" id="{5F7ECD52-353D-48E5-A835-20F1F53C5857}"/>
              </a:ext>
            </a:extLst>
          </p:cNvPr>
          <p:cNvSpPr txBox="1"/>
          <p:nvPr/>
        </p:nvSpPr>
        <p:spPr>
          <a:xfrm>
            <a:off x="838200" y="2923235"/>
            <a:ext cx="10515600" cy="3570208"/>
          </a:xfrm>
          <a:prstGeom prst="rect">
            <a:avLst/>
          </a:prstGeom>
          <a:noFill/>
        </p:spPr>
        <p:txBody>
          <a:bodyPr wrap="square" numCol="2" rtlCol="0">
            <a:spAutoFit/>
          </a:bodyPr>
          <a:lstStyle/>
          <a:p>
            <a:pPr marL="285750" indent="-285750">
              <a:buFont typeface="Wingdings" panose="05000000000000000000" pitchFamily="2" charset="2"/>
              <a:buChar char="ü"/>
            </a:pPr>
            <a:r>
              <a:rPr lang="en-US" sz="2800" dirty="0"/>
              <a:t>Vertical scales across the row are different ranges. (confusing)</a:t>
            </a:r>
          </a:p>
          <a:p>
            <a:pPr marL="285750" indent="-285750">
              <a:buFont typeface="Wingdings" panose="05000000000000000000" pitchFamily="2" charset="2"/>
              <a:buChar char="ü"/>
            </a:pPr>
            <a:endParaRPr lang="en-US" sz="1400" dirty="0"/>
          </a:p>
          <a:p>
            <a:pPr marL="285750" indent="-285750">
              <a:buFont typeface="Wingdings" panose="05000000000000000000" pitchFamily="2" charset="2"/>
              <a:buChar char="ü"/>
            </a:pPr>
            <a:r>
              <a:rPr lang="en-US" sz="2800" dirty="0"/>
              <a:t>Eliminate chart junk:  </a:t>
            </a:r>
          </a:p>
          <a:p>
            <a:pPr marL="742950" lvl="1" indent="-285750">
              <a:buFont typeface="Wingdings" panose="05000000000000000000" pitchFamily="2" charset="2"/>
              <a:buChar char="ü"/>
            </a:pPr>
            <a:r>
              <a:rPr lang="en-US" sz="2400" dirty="0"/>
              <a:t>Black country outlines with white or lighter gray land color.</a:t>
            </a:r>
          </a:p>
          <a:p>
            <a:pPr marL="742950" lvl="1" indent="-285750">
              <a:buFont typeface="Wingdings" panose="05000000000000000000" pitchFamily="2" charset="2"/>
              <a:buChar char="ü"/>
            </a:pPr>
            <a:r>
              <a:rPr lang="en-US" sz="2400" dirty="0"/>
              <a:t>Remove latitude and longitude gridlines and axis labels.</a:t>
            </a:r>
          </a:p>
          <a:p>
            <a:pPr marL="742950" lvl="1" indent="-285750">
              <a:buFont typeface="Wingdings" panose="05000000000000000000" pitchFamily="2" charset="2"/>
              <a:buChar char="ü"/>
            </a:pPr>
            <a:endParaRPr lang="en-US" sz="1400" dirty="0"/>
          </a:p>
          <a:p>
            <a:pPr marL="742950" lvl="1" indent="-285750">
              <a:buFont typeface="Wingdings" panose="05000000000000000000" pitchFamily="2" charset="2"/>
              <a:buChar char="ü"/>
            </a:pPr>
            <a:endParaRPr lang="en-US" sz="1400" dirty="0"/>
          </a:p>
          <a:p>
            <a:pPr marL="285750" indent="-285750">
              <a:buFont typeface="Wingdings" panose="05000000000000000000" pitchFamily="2" charset="2"/>
              <a:buChar char="ü"/>
            </a:pPr>
            <a:r>
              <a:rPr lang="en-US" sz="2800" dirty="0"/>
              <a:t>Could add short titles or label the land areas shown.</a:t>
            </a:r>
          </a:p>
          <a:p>
            <a:pPr marL="742950" lvl="1" indent="-285750">
              <a:buFont typeface="Wingdings" panose="05000000000000000000" pitchFamily="2" charset="2"/>
              <a:buChar char="ü"/>
            </a:pPr>
            <a:r>
              <a:rPr lang="en-US" sz="2400" dirty="0"/>
              <a:t>Consider map projection/stretching when graphing.</a:t>
            </a:r>
          </a:p>
          <a:p>
            <a:pPr marL="742950" lvl="1" indent="-285750">
              <a:buFont typeface="Wingdings" panose="05000000000000000000" pitchFamily="2" charset="2"/>
              <a:buChar char="ü"/>
            </a:pPr>
            <a:endParaRPr lang="en-US" sz="1400" dirty="0"/>
          </a:p>
          <a:p>
            <a:pPr marL="285750" indent="-285750">
              <a:buFont typeface="Wingdings" panose="05000000000000000000" pitchFamily="2" charset="2"/>
              <a:buChar char="ü"/>
            </a:pPr>
            <a:r>
              <a:rPr lang="en-US" sz="2800" dirty="0"/>
              <a:t>Reconsider the purpose of this display, given the article’s premise and goals.</a:t>
            </a:r>
          </a:p>
        </p:txBody>
      </p:sp>
      <p:pic>
        <p:nvPicPr>
          <p:cNvPr id="4" name="Picture 3">
            <a:extLst>
              <a:ext uri="{FF2B5EF4-FFF2-40B4-BE49-F238E27FC236}">
                <a16:creationId xmlns:a16="http://schemas.microsoft.com/office/drawing/2014/main" id="{FFB94599-A5D9-EEDA-7115-8C501E146998}"/>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0" y="4297680"/>
            <a:ext cx="1200346" cy="1280160"/>
          </a:xfrm>
          <a:prstGeom prst="rect">
            <a:avLst/>
          </a:prstGeom>
        </p:spPr>
      </p:pic>
      <p:pic>
        <p:nvPicPr>
          <p:cNvPr id="8" name="Picture 7">
            <a:extLst>
              <a:ext uri="{FF2B5EF4-FFF2-40B4-BE49-F238E27FC236}">
                <a16:creationId xmlns:a16="http://schemas.microsoft.com/office/drawing/2014/main" id="{A9E6863C-AB11-D5D3-DCB4-6E97715B768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750466" y="5577840"/>
            <a:ext cx="1441534" cy="1280160"/>
          </a:xfrm>
          <a:prstGeom prst="rect">
            <a:avLst/>
          </a:prstGeom>
        </p:spPr>
      </p:pic>
      <p:pic>
        <p:nvPicPr>
          <p:cNvPr id="9" name="Picture 8">
            <a:extLst>
              <a:ext uri="{FF2B5EF4-FFF2-40B4-BE49-F238E27FC236}">
                <a16:creationId xmlns:a16="http://schemas.microsoft.com/office/drawing/2014/main" id="{C49DC889-62C5-EA96-4A95-E87D44B2523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769840" y="3572759"/>
            <a:ext cx="1422160" cy="1280160"/>
          </a:xfrm>
          <a:prstGeom prst="rect">
            <a:avLst/>
          </a:prstGeom>
        </p:spPr>
      </p:pic>
      <p:sp>
        <p:nvSpPr>
          <p:cNvPr id="6" name="Slide Number Placeholder 5">
            <a:extLst>
              <a:ext uri="{FF2B5EF4-FFF2-40B4-BE49-F238E27FC236}">
                <a16:creationId xmlns:a16="http://schemas.microsoft.com/office/drawing/2014/main" id="{4D06A8DC-BBEE-2DE4-6404-6B9BD91A4267}"/>
              </a:ext>
            </a:extLst>
          </p:cNvPr>
          <p:cNvSpPr>
            <a:spLocks noGrp="1"/>
          </p:cNvSpPr>
          <p:nvPr>
            <p:ph type="sldNum" sz="quarter" idx="12"/>
          </p:nvPr>
        </p:nvSpPr>
        <p:spPr>
          <a:xfrm>
            <a:off x="9448800" y="6480563"/>
            <a:ext cx="2743200" cy="365125"/>
          </a:xfrm>
        </p:spPr>
        <p:txBody>
          <a:bodyPr/>
          <a:lstStyle/>
          <a:p>
            <a:fld id="{1CD7194B-0F75-470B-8147-2A362AE0D5E6}" type="slidenum">
              <a:rPr lang="en-US" sz="1600" b="1" smtClean="0">
                <a:solidFill>
                  <a:schemeClr val="tx2">
                    <a:lumMod val="90000"/>
                    <a:lumOff val="10000"/>
                  </a:schemeClr>
                </a:solidFill>
              </a:rPr>
              <a:t>24</a:t>
            </a:fld>
            <a:endParaRPr lang="en-US" sz="1600" b="1">
              <a:solidFill>
                <a:schemeClr val="tx2">
                  <a:lumMod val="90000"/>
                  <a:lumOff val="10000"/>
                </a:schemeClr>
              </a:solidFill>
            </a:endParaRPr>
          </a:p>
        </p:txBody>
      </p:sp>
    </p:spTree>
    <p:extLst>
      <p:ext uri="{BB962C8B-B14F-4D97-AF65-F5344CB8AC3E}">
        <p14:creationId xmlns:p14="http://schemas.microsoft.com/office/powerpoint/2010/main" val="249036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3FD4E-4E69-A6E3-FA7C-253586BD3A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564293-BB56-476A-0751-3ED87672063D}"/>
              </a:ext>
            </a:extLst>
          </p:cNvPr>
          <p:cNvSpPr>
            <a:spLocks noGrp="1"/>
          </p:cNvSpPr>
          <p:nvPr>
            <p:ph type="title"/>
          </p:nvPr>
        </p:nvSpPr>
        <p:spPr>
          <a:xfrm>
            <a:off x="0" y="0"/>
            <a:ext cx="12192000" cy="6857999"/>
          </a:xfrm>
          <a:solidFill>
            <a:schemeClr val="tx2">
              <a:lumMod val="90000"/>
              <a:lumOff val="10000"/>
            </a:schemeClr>
          </a:solidFill>
        </p:spPr>
        <p:txBody>
          <a:bodyPr>
            <a:normAutofit/>
          </a:bodyPr>
          <a:lstStyle/>
          <a:p>
            <a:pPr algn="ctr" defTabSz="911225">
              <a:tabLst>
                <a:tab pos="10972800" algn="l"/>
              </a:tabLst>
            </a:pPr>
            <a:r>
              <a:rPr lang="en-US" b="1" dirty="0">
                <a:solidFill>
                  <a:schemeClr val="bg1"/>
                </a:solidFill>
              </a:rPr>
              <a:t>Real Data Exploration Examples</a:t>
            </a:r>
            <a:br>
              <a:rPr lang="en-US" dirty="0">
                <a:solidFill>
                  <a:schemeClr val="bg1"/>
                </a:solidFill>
              </a:rPr>
            </a:br>
            <a:br>
              <a:rPr lang="en-US" dirty="0">
                <a:solidFill>
                  <a:schemeClr val="bg1"/>
                </a:solidFill>
              </a:rPr>
            </a:br>
            <a:r>
              <a:rPr lang="en-US" sz="3200" dirty="0">
                <a:solidFill>
                  <a:schemeClr val="bg1"/>
                </a:solidFill>
              </a:rPr>
              <a:t>Using real data, discuss how to update default R </a:t>
            </a:r>
            <a:r>
              <a:rPr lang="en-US" sz="3200" dirty="0">
                <a:solidFill>
                  <a:schemeClr val="bg1"/>
                </a:solidFill>
                <a:latin typeface="Courier New" panose="02070309020205020404" pitchFamily="49" charset="0"/>
                <a:cs typeface="Courier New" panose="02070309020205020404" pitchFamily="49" charset="0"/>
              </a:rPr>
              <a:t>ggplot2</a:t>
            </a:r>
            <a:r>
              <a:rPr lang="en-US" sz="3200" dirty="0">
                <a:solidFill>
                  <a:schemeClr val="bg1"/>
                </a:solidFill>
              </a:rPr>
              <a:t> graphics to follow the three laws and be accessible.</a:t>
            </a:r>
            <a:endParaRPr lang="en-US" dirty="0">
              <a:solidFill>
                <a:schemeClr val="bg1"/>
              </a:solidFill>
            </a:endParaRPr>
          </a:p>
        </p:txBody>
      </p:sp>
      <p:sp>
        <p:nvSpPr>
          <p:cNvPr id="3" name="Slide Number Placeholder 2">
            <a:extLst>
              <a:ext uri="{FF2B5EF4-FFF2-40B4-BE49-F238E27FC236}">
                <a16:creationId xmlns:a16="http://schemas.microsoft.com/office/drawing/2014/main" id="{8DE607B3-B24B-5E87-98D3-451031A29970}"/>
              </a:ext>
            </a:extLst>
          </p:cNvPr>
          <p:cNvSpPr>
            <a:spLocks noGrp="1"/>
          </p:cNvSpPr>
          <p:nvPr>
            <p:ph type="sldNum" sz="quarter" idx="12"/>
          </p:nvPr>
        </p:nvSpPr>
        <p:spPr>
          <a:xfrm>
            <a:off x="9448800" y="6492874"/>
            <a:ext cx="2743200" cy="365125"/>
          </a:xfrm>
        </p:spPr>
        <p:txBody>
          <a:bodyPr/>
          <a:lstStyle/>
          <a:p>
            <a:fld id="{1CD7194B-0F75-470B-8147-2A362AE0D5E6}" type="slidenum">
              <a:rPr lang="en-US" sz="1800" b="1" smtClean="0">
                <a:solidFill>
                  <a:schemeClr val="tx2">
                    <a:lumMod val="90000"/>
                    <a:lumOff val="10000"/>
                  </a:schemeClr>
                </a:solidFill>
              </a:rPr>
              <a:t>25</a:t>
            </a:fld>
            <a:endParaRPr lang="en-US" sz="1800" b="1" dirty="0">
              <a:solidFill>
                <a:schemeClr val="tx2">
                  <a:lumMod val="90000"/>
                  <a:lumOff val="10000"/>
                </a:schemeClr>
              </a:solidFill>
            </a:endParaRPr>
          </a:p>
        </p:txBody>
      </p:sp>
      <p:pic>
        <p:nvPicPr>
          <p:cNvPr id="7" name="Picture 6">
            <a:extLst>
              <a:ext uri="{FF2B5EF4-FFF2-40B4-BE49-F238E27FC236}">
                <a16:creationId xmlns:a16="http://schemas.microsoft.com/office/drawing/2014/main" id="{78FEB329-EE0B-EFB2-5E71-5173380FED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00" y="4810320"/>
            <a:ext cx="1828800" cy="1828800"/>
          </a:xfrm>
          <a:prstGeom prst="rect">
            <a:avLst/>
          </a:prstGeom>
        </p:spPr>
      </p:pic>
      <p:sp>
        <p:nvSpPr>
          <p:cNvPr id="11" name="TextBox 10">
            <a:extLst>
              <a:ext uri="{FF2B5EF4-FFF2-40B4-BE49-F238E27FC236}">
                <a16:creationId xmlns:a16="http://schemas.microsoft.com/office/drawing/2014/main" id="{9FCF82C0-E03D-9EA9-7391-B108A95081C7}"/>
              </a:ext>
            </a:extLst>
          </p:cNvPr>
          <p:cNvSpPr txBox="1"/>
          <p:nvPr/>
        </p:nvSpPr>
        <p:spPr>
          <a:xfrm>
            <a:off x="617575" y="5309221"/>
            <a:ext cx="10605656" cy="830997"/>
          </a:xfrm>
          <a:prstGeom prst="rect">
            <a:avLst/>
          </a:prstGeom>
          <a:noFill/>
        </p:spPr>
        <p:txBody>
          <a:bodyPr wrap="square" rtlCol="0">
            <a:spAutoFit/>
          </a:bodyPr>
          <a:lstStyle/>
          <a:p>
            <a:r>
              <a:rPr lang="en-US" sz="2400" dirty="0">
                <a:solidFill>
                  <a:schemeClr val="bg1"/>
                </a:solidFill>
              </a:rPr>
              <a:t>Example code, data:</a:t>
            </a:r>
          </a:p>
          <a:p>
            <a:r>
              <a:rPr lang="en-US" sz="2400" dirty="0">
                <a:solidFill>
                  <a:schemeClr val="bg1"/>
                </a:solidFill>
                <a:hlinkClick r:id="rId3">
                  <a:extLst>
                    <a:ext uri="{A12FA001-AC4F-418D-AE19-62706E023703}">
                      <ahyp:hlinkClr xmlns:ahyp="http://schemas.microsoft.com/office/drawing/2018/hyperlinkcolor" val="tx"/>
                    </a:ext>
                  </a:extLst>
                </a:hlinkClick>
              </a:rPr>
              <a:t>https://meganheyman.github.io/</a:t>
            </a:r>
            <a:r>
              <a:rPr lang="en-US" sz="2400" dirty="0">
                <a:solidFill>
                  <a:schemeClr val="bg1"/>
                </a:solidFill>
              </a:rPr>
              <a:t> </a:t>
            </a:r>
          </a:p>
        </p:txBody>
      </p:sp>
    </p:spTree>
    <p:extLst>
      <p:ext uri="{BB962C8B-B14F-4D97-AF65-F5344CB8AC3E}">
        <p14:creationId xmlns:p14="http://schemas.microsoft.com/office/powerpoint/2010/main" val="103518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021C1B-A465-1328-40A1-4372275C721F}"/>
              </a:ext>
            </a:extLst>
          </p:cNvPr>
          <p:cNvSpPr>
            <a:spLocks noGrp="1"/>
          </p:cNvSpPr>
          <p:nvPr>
            <p:ph type="sldNum" sz="quarter" idx="12"/>
          </p:nvPr>
        </p:nvSpPr>
        <p:spPr/>
        <p:txBody>
          <a:bodyPr/>
          <a:lstStyle/>
          <a:p>
            <a:fld id="{1CD7194B-0F75-470B-8147-2A362AE0D5E6}" type="slidenum">
              <a:rPr lang="en-US" smtClean="0"/>
              <a:t>26</a:t>
            </a:fld>
            <a:endParaRPr lang="en-US"/>
          </a:p>
        </p:txBody>
      </p:sp>
      <p:sp>
        <p:nvSpPr>
          <p:cNvPr id="3" name="Rectangle 2">
            <a:extLst>
              <a:ext uri="{FF2B5EF4-FFF2-40B4-BE49-F238E27FC236}">
                <a16:creationId xmlns:a16="http://schemas.microsoft.com/office/drawing/2014/main" id="{CCE7522C-86A5-AF7B-A78E-6657D7CC312E}"/>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4A719CD7-C239-9283-F560-776CA661468E}"/>
              </a:ext>
            </a:extLst>
          </p:cNvPr>
          <p:cNvSpPr/>
          <p:nvPr>
            <p:custDataLst>
              <p:tags r:id="rId3"/>
            </p:custDataLst>
          </p:nvPr>
        </p:nvSpPr>
        <p:spPr>
          <a:xfrm>
            <a:off x="3112851" y="1000897"/>
            <a:ext cx="8486226" cy="3855308"/>
          </a:xfrm>
          <a:prstGeom prst="rect">
            <a:avLst/>
          </a:prstGeom>
          <a:noFill/>
          <a:ln w="1905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a:solidFill>
                  <a:srgbClr val="000000"/>
                </a:solidFill>
              </a:rPr>
              <a:t>Which data exploration application are you most interested in?</a:t>
            </a:r>
          </a:p>
        </p:txBody>
      </p:sp>
      <p:sp>
        <p:nvSpPr>
          <p:cNvPr id="5" name="Rectangle 4">
            <a:extLst>
              <a:ext uri="{FF2B5EF4-FFF2-40B4-BE49-F238E27FC236}">
                <a16:creationId xmlns:a16="http://schemas.microsoft.com/office/drawing/2014/main" id="{4AD5E06D-9A11-3024-D64B-24166F443476}"/>
              </a:ext>
            </a:extLst>
          </p:cNvPr>
          <p:cNvSpPr/>
          <p:nvPr/>
        </p:nvSpPr>
        <p:spPr>
          <a:xfrm>
            <a:off x="0" y="5820032"/>
            <a:ext cx="12192001" cy="1037968"/>
          </a:xfrm>
          <a:prstGeom prst="rect">
            <a:avLst/>
          </a:prstGeom>
          <a:solidFill>
            <a:srgbClr val="198038"/>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46E9EE24-9A48-2ED1-632B-E1DD3F2D7D03}"/>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48D2D67D-B7DA-E932-0766-B03024F63C4A}"/>
              </a:ext>
            </a:extLst>
          </p:cNvPr>
          <p:cNvSpPr/>
          <p:nvPr/>
        </p:nvSpPr>
        <p:spPr>
          <a:xfrm rot="2700000">
            <a:off x="9620371" y="514924"/>
            <a:ext cx="3335198" cy="778213"/>
          </a:xfrm>
          <a:prstGeom prst="trapezoid">
            <a:avLst>
              <a:gd name="adj" fmla="val 100000"/>
            </a:avLst>
          </a:prstGeom>
          <a:solidFill>
            <a:srgbClr val="EDFAF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10" name="Graphic 9">
            <a:extLst>
              <a:ext uri="{FF2B5EF4-FFF2-40B4-BE49-F238E27FC236}">
                <a16:creationId xmlns:a16="http://schemas.microsoft.com/office/drawing/2014/main" id="{CBA487A2-6BE7-6A4E-25AB-4AB27F2C35C6}"/>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818188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836C2-FE77-054B-48D5-1E8BE01074F3}"/>
              </a:ext>
            </a:extLst>
          </p:cNvPr>
          <p:cNvSpPr>
            <a:spLocks noGrp="1"/>
          </p:cNvSpPr>
          <p:nvPr>
            <p:ph type="title"/>
          </p:nvPr>
        </p:nvSpPr>
        <p:spPr>
          <a:xfrm>
            <a:off x="1" y="-31602"/>
            <a:ext cx="12191999" cy="914400"/>
          </a:xfrm>
          <a:solidFill>
            <a:schemeClr val="tx2">
              <a:lumMod val="90000"/>
              <a:lumOff val="10000"/>
            </a:schemeClr>
          </a:solidFill>
        </p:spPr>
        <p:txBody>
          <a:bodyPr/>
          <a:lstStyle/>
          <a:p>
            <a:r>
              <a:rPr lang="en-US" b="1" dirty="0">
                <a:solidFill>
                  <a:schemeClr val="bg1"/>
                </a:solidFill>
                <a:latin typeface="Arial" panose="020B0604020202020204" pitchFamily="34" charset="0"/>
                <a:cs typeface="Arial" panose="020B0604020202020204" pitchFamily="34" charset="0"/>
              </a:rPr>
              <a:t>    Accessing the free Posit Cloud</a:t>
            </a:r>
          </a:p>
        </p:txBody>
      </p:sp>
      <p:sp>
        <p:nvSpPr>
          <p:cNvPr id="3" name="Content Placeholder 2">
            <a:extLst>
              <a:ext uri="{FF2B5EF4-FFF2-40B4-BE49-F238E27FC236}">
                <a16:creationId xmlns:a16="http://schemas.microsoft.com/office/drawing/2014/main" id="{E0EF85AA-C663-A6EA-1097-C30168712964}"/>
              </a:ext>
            </a:extLst>
          </p:cNvPr>
          <p:cNvSpPr>
            <a:spLocks noGrp="1"/>
          </p:cNvSpPr>
          <p:nvPr>
            <p:ph idx="1"/>
          </p:nvPr>
        </p:nvSpPr>
        <p:spPr>
          <a:xfrm>
            <a:off x="329153" y="1129616"/>
            <a:ext cx="10515600" cy="4351338"/>
          </a:xfrm>
        </p:spPr>
        <p:txBody>
          <a:bodyPr/>
          <a:lstStyle/>
          <a:p>
            <a:pPr marL="0" indent="0">
              <a:buNone/>
            </a:pPr>
            <a:r>
              <a:rPr lang="en-US" dirty="0"/>
              <a:t>Navigate to </a:t>
            </a:r>
            <a:r>
              <a:rPr lang="en-US" dirty="0">
                <a:hlinkClick r:id="rId2"/>
              </a:rPr>
              <a:t>https://posit.cloud/</a:t>
            </a:r>
            <a:r>
              <a:rPr lang="en-US" dirty="0"/>
              <a:t> </a:t>
            </a:r>
          </a:p>
        </p:txBody>
      </p:sp>
      <p:sp>
        <p:nvSpPr>
          <p:cNvPr id="4" name="Slide Number Placeholder 3">
            <a:extLst>
              <a:ext uri="{FF2B5EF4-FFF2-40B4-BE49-F238E27FC236}">
                <a16:creationId xmlns:a16="http://schemas.microsoft.com/office/drawing/2014/main" id="{EC18EEAA-5D54-BC28-8C11-548D3B3E56AE}"/>
              </a:ext>
            </a:extLst>
          </p:cNvPr>
          <p:cNvSpPr>
            <a:spLocks noGrp="1"/>
          </p:cNvSpPr>
          <p:nvPr>
            <p:ph type="sldNum" sz="quarter" idx="12"/>
          </p:nvPr>
        </p:nvSpPr>
        <p:spPr/>
        <p:txBody>
          <a:bodyPr/>
          <a:lstStyle/>
          <a:p>
            <a:fld id="{1CD7194B-0F75-470B-8147-2A362AE0D5E6}" type="slidenum">
              <a:rPr lang="en-US" smtClean="0"/>
              <a:t>27</a:t>
            </a:fld>
            <a:endParaRPr lang="en-US"/>
          </a:p>
        </p:txBody>
      </p:sp>
      <p:pic>
        <p:nvPicPr>
          <p:cNvPr id="6" name="Picture 5">
            <a:extLst>
              <a:ext uri="{FF2B5EF4-FFF2-40B4-BE49-F238E27FC236}">
                <a16:creationId xmlns:a16="http://schemas.microsoft.com/office/drawing/2014/main" id="{CFA70747-78B5-8F8C-AF10-7AEF4EC95B28}"/>
              </a:ext>
            </a:extLst>
          </p:cNvPr>
          <p:cNvPicPr>
            <a:picLocks noChangeAspect="1"/>
          </p:cNvPicPr>
          <p:nvPr/>
        </p:nvPicPr>
        <p:blipFill>
          <a:blip r:embed="rId3"/>
          <a:stretch>
            <a:fillRect/>
          </a:stretch>
        </p:blipFill>
        <p:spPr>
          <a:xfrm>
            <a:off x="360743" y="2847712"/>
            <a:ext cx="4572000" cy="1949669"/>
          </a:xfrm>
          <a:prstGeom prst="rect">
            <a:avLst/>
          </a:prstGeom>
        </p:spPr>
      </p:pic>
      <p:pic>
        <p:nvPicPr>
          <p:cNvPr id="8" name="Picture 7">
            <a:extLst>
              <a:ext uri="{FF2B5EF4-FFF2-40B4-BE49-F238E27FC236}">
                <a16:creationId xmlns:a16="http://schemas.microsoft.com/office/drawing/2014/main" id="{66461AE3-9951-6E7F-DC0A-92392789900F}"/>
              </a:ext>
            </a:extLst>
          </p:cNvPr>
          <p:cNvPicPr>
            <a:picLocks noChangeAspect="1"/>
          </p:cNvPicPr>
          <p:nvPr/>
        </p:nvPicPr>
        <p:blipFill>
          <a:blip r:embed="rId4"/>
          <a:stretch>
            <a:fillRect/>
          </a:stretch>
        </p:blipFill>
        <p:spPr>
          <a:xfrm>
            <a:off x="5082787" y="2362602"/>
            <a:ext cx="2011680" cy="3711786"/>
          </a:xfrm>
          <a:prstGeom prst="rect">
            <a:avLst/>
          </a:prstGeom>
        </p:spPr>
      </p:pic>
      <p:sp>
        <p:nvSpPr>
          <p:cNvPr id="9" name="TextBox 8">
            <a:extLst>
              <a:ext uri="{FF2B5EF4-FFF2-40B4-BE49-F238E27FC236}">
                <a16:creationId xmlns:a16="http://schemas.microsoft.com/office/drawing/2014/main" id="{1676C97F-A5AD-7335-9E75-C00D93ACD62B}"/>
              </a:ext>
            </a:extLst>
          </p:cNvPr>
          <p:cNvSpPr txBox="1"/>
          <p:nvPr/>
        </p:nvSpPr>
        <p:spPr>
          <a:xfrm>
            <a:off x="8436989" y="2601576"/>
            <a:ext cx="3575901" cy="2246769"/>
          </a:xfrm>
          <a:prstGeom prst="rect">
            <a:avLst/>
          </a:prstGeom>
          <a:noFill/>
        </p:spPr>
        <p:txBody>
          <a:bodyPr wrap="square" rtlCol="0">
            <a:spAutoFit/>
          </a:bodyPr>
          <a:lstStyle/>
          <a:p>
            <a:r>
              <a:rPr lang="en-US" sz="2800" b="1" dirty="0">
                <a:latin typeface="Arial" panose="020B0604020202020204" pitchFamily="34" charset="0"/>
                <a:cs typeface="Arial" panose="020B0604020202020204" pitchFamily="34" charset="0"/>
              </a:rPr>
              <a:t>Sign Up:  </a:t>
            </a:r>
          </a:p>
          <a:p>
            <a:r>
              <a:rPr lang="en-US" sz="2800" dirty="0">
                <a:latin typeface="Arial" panose="020B0604020202020204" pitchFamily="34" charset="0"/>
                <a:cs typeface="Arial" panose="020B0604020202020204" pitchFamily="34" charset="0"/>
              </a:rPr>
              <a:t>Provide an email, password, and name.  </a:t>
            </a:r>
          </a:p>
          <a:p>
            <a:r>
              <a:rPr lang="en-US" sz="2800" b="1" dirty="0">
                <a:latin typeface="Arial" panose="020B0604020202020204" pitchFamily="34" charset="0"/>
                <a:cs typeface="Arial" panose="020B0604020202020204" pitchFamily="34" charset="0"/>
              </a:rPr>
              <a:t>Then, verify email.</a:t>
            </a:r>
          </a:p>
        </p:txBody>
      </p:sp>
      <p:sp>
        <p:nvSpPr>
          <p:cNvPr id="12" name="Oval 11">
            <a:extLst>
              <a:ext uri="{FF2B5EF4-FFF2-40B4-BE49-F238E27FC236}">
                <a16:creationId xmlns:a16="http://schemas.microsoft.com/office/drawing/2014/main" id="{5C8168BF-E12B-0C08-C5DD-E752766E4D47}"/>
              </a:ext>
            </a:extLst>
          </p:cNvPr>
          <p:cNvSpPr/>
          <p:nvPr/>
        </p:nvSpPr>
        <p:spPr>
          <a:xfrm>
            <a:off x="443060" y="3940404"/>
            <a:ext cx="1366886" cy="55618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2F7C19AB-6ED0-E94B-509D-13330AC7C460}"/>
              </a:ext>
            </a:extLst>
          </p:cNvPr>
          <p:cNvCxnSpPr/>
          <p:nvPr/>
        </p:nvCxnSpPr>
        <p:spPr>
          <a:xfrm>
            <a:off x="179109" y="2950590"/>
            <a:ext cx="593889" cy="98981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6" name="Oval 15">
            <a:extLst>
              <a:ext uri="{FF2B5EF4-FFF2-40B4-BE49-F238E27FC236}">
                <a16:creationId xmlns:a16="http://schemas.microsoft.com/office/drawing/2014/main" id="{C67B7DBA-86EC-4ACF-5D49-CD6793DE1D14}"/>
              </a:ext>
            </a:extLst>
          </p:cNvPr>
          <p:cNvSpPr/>
          <p:nvPr/>
        </p:nvSpPr>
        <p:spPr>
          <a:xfrm>
            <a:off x="5127255" y="3822546"/>
            <a:ext cx="2011680" cy="55618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a:extLst>
              <a:ext uri="{FF2B5EF4-FFF2-40B4-BE49-F238E27FC236}">
                <a16:creationId xmlns:a16="http://schemas.microsoft.com/office/drawing/2014/main" id="{A8E9B629-E6C3-B7C3-7097-4DE248DC8AC6}"/>
              </a:ext>
            </a:extLst>
          </p:cNvPr>
          <p:cNvCxnSpPr>
            <a:cxnSpLocks/>
          </p:cNvCxnSpPr>
          <p:nvPr/>
        </p:nvCxnSpPr>
        <p:spPr>
          <a:xfrm flipH="1">
            <a:off x="6567502" y="3035454"/>
            <a:ext cx="736263" cy="79798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0468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P spid="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97DBE-3312-8482-485C-1793F1B0A3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1DD5EC-E83E-2CDB-DEE6-1033CB9BD7F4}"/>
              </a:ext>
            </a:extLst>
          </p:cNvPr>
          <p:cNvSpPr>
            <a:spLocks noGrp="1"/>
          </p:cNvSpPr>
          <p:nvPr>
            <p:ph type="title"/>
          </p:nvPr>
        </p:nvSpPr>
        <p:spPr>
          <a:xfrm>
            <a:off x="1" y="-31602"/>
            <a:ext cx="12191999" cy="914400"/>
          </a:xfrm>
          <a:solidFill>
            <a:schemeClr val="tx2">
              <a:lumMod val="90000"/>
              <a:lumOff val="10000"/>
            </a:schemeClr>
          </a:solidFill>
        </p:spPr>
        <p:txBody>
          <a:bodyPr/>
          <a:lstStyle/>
          <a:p>
            <a:r>
              <a:rPr lang="en-US" b="1" dirty="0">
                <a:solidFill>
                  <a:schemeClr val="bg1"/>
                </a:solidFill>
                <a:latin typeface="Arial" panose="020B0604020202020204" pitchFamily="34" charset="0"/>
                <a:cs typeface="Arial" panose="020B0604020202020204" pitchFamily="34" charset="0"/>
              </a:rPr>
              <a:t>    Computing in the free Posit Cloud</a:t>
            </a:r>
          </a:p>
        </p:txBody>
      </p:sp>
      <p:sp>
        <p:nvSpPr>
          <p:cNvPr id="3" name="Content Placeholder 2">
            <a:extLst>
              <a:ext uri="{FF2B5EF4-FFF2-40B4-BE49-F238E27FC236}">
                <a16:creationId xmlns:a16="http://schemas.microsoft.com/office/drawing/2014/main" id="{0BA9BF24-054D-08A0-7545-54CF9FC7A3A9}"/>
              </a:ext>
            </a:extLst>
          </p:cNvPr>
          <p:cNvSpPr>
            <a:spLocks noGrp="1"/>
          </p:cNvSpPr>
          <p:nvPr>
            <p:ph idx="1"/>
          </p:nvPr>
        </p:nvSpPr>
        <p:spPr>
          <a:xfrm>
            <a:off x="329153" y="1129616"/>
            <a:ext cx="10515600" cy="4351338"/>
          </a:xfrm>
        </p:spPr>
        <p:txBody>
          <a:bodyPr/>
          <a:lstStyle/>
          <a:p>
            <a:pPr marL="0" indent="0">
              <a:buNone/>
            </a:pPr>
            <a:r>
              <a:rPr lang="en-US" dirty="0"/>
              <a:t>Once you’ve logged in and can see your workspace,</a:t>
            </a:r>
          </a:p>
        </p:txBody>
      </p:sp>
      <p:sp>
        <p:nvSpPr>
          <p:cNvPr id="4" name="Slide Number Placeholder 3">
            <a:extLst>
              <a:ext uri="{FF2B5EF4-FFF2-40B4-BE49-F238E27FC236}">
                <a16:creationId xmlns:a16="http://schemas.microsoft.com/office/drawing/2014/main" id="{ED59AFEA-E050-2D24-6A50-26179EACFBF0}"/>
              </a:ext>
            </a:extLst>
          </p:cNvPr>
          <p:cNvSpPr>
            <a:spLocks noGrp="1"/>
          </p:cNvSpPr>
          <p:nvPr>
            <p:ph type="sldNum" sz="quarter" idx="12"/>
          </p:nvPr>
        </p:nvSpPr>
        <p:spPr/>
        <p:txBody>
          <a:bodyPr/>
          <a:lstStyle/>
          <a:p>
            <a:fld id="{1CD7194B-0F75-470B-8147-2A362AE0D5E6}" type="slidenum">
              <a:rPr lang="en-US" smtClean="0"/>
              <a:t>28</a:t>
            </a:fld>
            <a:endParaRPr lang="en-US"/>
          </a:p>
        </p:txBody>
      </p:sp>
      <p:pic>
        <p:nvPicPr>
          <p:cNvPr id="11" name="Picture 10">
            <a:extLst>
              <a:ext uri="{FF2B5EF4-FFF2-40B4-BE49-F238E27FC236}">
                <a16:creationId xmlns:a16="http://schemas.microsoft.com/office/drawing/2014/main" id="{E426A824-EE08-4DCE-C894-F8BF1F409D3A}"/>
              </a:ext>
            </a:extLst>
          </p:cNvPr>
          <p:cNvPicPr>
            <a:picLocks noChangeAspect="1"/>
          </p:cNvPicPr>
          <p:nvPr/>
        </p:nvPicPr>
        <p:blipFill>
          <a:blip r:embed="rId2"/>
          <a:stretch>
            <a:fillRect/>
          </a:stretch>
        </p:blipFill>
        <p:spPr>
          <a:xfrm>
            <a:off x="785567" y="2092583"/>
            <a:ext cx="8711653" cy="2425403"/>
          </a:xfrm>
          <a:prstGeom prst="rect">
            <a:avLst/>
          </a:prstGeom>
        </p:spPr>
      </p:pic>
      <p:cxnSp>
        <p:nvCxnSpPr>
          <p:cNvPr id="5" name="Straight Arrow Connector 4">
            <a:extLst>
              <a:ext uri="{FF2B5EF4-FFF2-40B4-BE49-F238E27FC236}">
                <a16:creationId xmlns:a16="http://schemas.microsoft.com/office/drawing/2014/main" id="{43499295-2FFA-7E45-96EF-4E4CBCBDCB6A}"/>
              </a:ext>
            </a:extLst>
          </p:cNvPr>
          <p:cNvCxnSpPr>
            <a:cxnSpLocks/>
          </p:cNvCxnSpPr>
          <p:nvPr/>
        </p:nvCxnSpPr>
        <p:spPr>
          <a:xfrm flipH="1">
            <a:off x="9096865" y="2592371"/>
            <a:ext cx="1197204" cy="712913"/>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0" name="Oval 9">
            <a:extLst>
              <a:ext uri="{FF2B5EF4-FFF2-40B4-BE49-F238E27FC236}">
                <a16:creationId xmlns:a16="http://schemas.microsoft.com/office/drawing/2014/main" id="{3E8BD857-0A10-13D2-0CBD-9207C2919B28}"/>
              </a:ext>
            </a:extLst>
          </p:cNvPr>
          <p:cNvSpPr/>
          <p:nvPr/>
        </p:nvSpPr>
        <p:spPr>
          <a:xfrm>
            <a:off x="8295588" y="2592371"/>
            <a:ext cx="1046375" cy="30165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4642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40FAB-B900-BF62-81D9-035F3A327D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9E63CE-DC54-E686-5018-93853738BB44}"/>
              </a:ext>
            </a:extLst>
          </p:cNvPr>
          <p:cNvSpPr>
            <a:spLocks noGrp="1"/>
          </p:cNvSpPr>
          <p:nvPr>
            <p:ph type="title"/>
          </p:nvPr>
        </p:nvSpPr>
        <p:spPr>
          <a:xfrm>
            <a:off x="1" y="-31602"/>
            <a:ext cx="12191999" cy="914400"/>
          </a:xfrm>
          <a:solidFill>
            <a:schemeClr val="tx2">
              <a:lumMod val="90000"/>
              <a:lumOff val="10000"/>
            </a:schemeClr>
          </a:solidFill>
        </p:spPr>
        <p:txBody>
          <a:bodyPr/>
          <a:lstStyle/>
          <a:p>
            <a:r>
              <a:rPr lang="en-US" b="1" dirty="0">
                <a:solidFill>
                  <a:schemeClr val="bg1"/>
                </a:solidFill>
                <a:latin typeface="Arial" panose="020B0604020202020204" pitchFamily="34" charset="0"/>
                <a:cs typeface="Arial" panose="020B0604020202020204" pitchFamily="34" charset="0"/>
              </a:rPr>
              <a:t>    Computing in the free Posit Cloud</a:t>
            </a:r>
          </a:p>
        </p:txBody>
      </p:sp>
      <p:sp>
        <p:nvSpPr>
          <p:cNvPr id="4" name="Slide Number Placeholder 3">
            <a:extLst>
              <a:ext uri="{FF2B5EF4-FFF2-40B4-BE49-F238E27FC236}">
                <a16:creationId xmlns:a16="http://schemas.microsoft.com/office/drawing/2014/main" id="{03CD4F5F-D4E1-1B1E-2FAD-873A66F6A869}"/>
              </a:ext>
            </a:extLst>
          </p:cNvPr>
          <p:cNvSpPr>
            <a:spLocks noGrp="1"/>
          </p:cNvSpPr>
          <p:nvPr>
            <p:ph type="sldNum" sz="quarter" idx="12"/>
          </p:nvPr>
        </p:nvSpPr>
        <p:spPr/>
        <p:txBody>
          <a:bodyPr/>
          <a:lstStyle/>
          <a:p>
            <a:fld id="{1CD7194B-0F75-470B-8147-2A362AE0D5E6}" type="slidenum">
              <a:rPr lang="en-US" smtClean="0"/>
              <a:t>29</a:t>
            </a:fld>
            <a:endParaRPr lang="en-US"/>
          </a:p>
        </p:txBody>
      </p:sp>
      <p:pic>
        <p:nvPicPr>
          <p:cNvPr id="6" name="Picture 5">
            <a:extLst>
              <a:ext uri="{FF2B5EF4-FFF2-40B4-BE49-F238E27FC236}">
                <a16:creationId xmlns:a16="http://schemas.microsoft.com/office/drawing/2014/main" id="{4BA9740C-93FB-407D-6079-EBE73430892A}"/>
              </a:ext>
            </a:extLst>
          </p:cNvPr>
          <p:cNvPicPr>
            <a:picLocks noChangeAspect="1"/>
          </p:cNvPicPr>
          <p:nvPr/>
        </p:nvPicPr>
        <p:blipFill>
          <a:blip r:embed="rId2"/>
          <a:stretch>
            <a:fillRect/>
          </a:stretch>
        </p:blipFill>
        <p:spPr>
          <a:xfrm>
            <a:off x="189636" y="1014118"/>
            <a:ext cx="10881360" cy="5524794"/>
          </a:xfrm>
          <a:prstGeom prst="rect">
            <a:avLst/>
          </a:prstGeom>
        </p:spPr>
      </p:pic>
      <p:sp>
        <p:nvSpPr>
          <p:cNvPr id="9" name="Oval 8">
            <a:extLst>
              <a:ext uri="{FF2B5EF4-FFF2-40B4-BE49-F238E27FC236}">
                <a16:creationId xmlns:a16="http://schemas.microsoft.com/office/drawing/2014/main" id="{67F772AB-0DC5-4B9E-8F8D-C964B9A3E63D}"/>
              </a:ext>
            </a:extLst>
          </p:cNvPr>
          <p:cNvSpPr/>
          <p:nvPr/>
        </p:nvSpPr>
        <p:spPr>
          <a:xfrm>
            <a:off x="1800520" y="1014118"/>
            <a:ext cx="1366886" cy="38104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44720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9BD83-2452-69F9-562C-A93E17CFA1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964536-DF2C-46F6-40D0-63AA398066E9}"/>
              </a:ext>
            </a:extLst>
          </p:cNvPr>
          <p:cNvSpPr>
            <a:spLocks noGrp="1"/>
          </p:cNvSpPr>
          <p:nvPr>
            <p:ph type="title"/>
          </p:nvPr>
        </p:nvSpPr>
        <p:spPr>
          <a:xfrm>
            <a:off x="1" y="-31602"/>
            <a:ext cx="12191999" cy="914400"/>
          </a:xfrm>
          <a:solidFill>
            <a:schemeClr val="tx2">
              <a:lumMod val="90000"/>
              <a:lumOff val="10000"/>
            </a:schemeClr>
          </a:solidFill>
        </p:spPr>
        <p:txBody>
          <a:bodyPr/>
          <a:lstStyle/>
          <a:p>
            <a:r>
              <a:rPr lang="en-US" b="1" dirty="0">
                <a:solidFill>
                  <a:schemeClr val="bg1"/>
                </a:solidFill>
                <a:latin typeface="Arial" panose="020B0604020202020204" pitchFamily="34" charset="0"/>
                <a:cs typeface="Arial" panose="020B0604020202020204" pitchFamily="34" charset="0"/>
              </a:rPr>
              <a:t>    Go to data exploration</a:t>
            </a:r>
          </a:p>
        </p:txBody>
      </p:sp>
      <p:sp>
        <p:nvSpPr>
          <p:cNvPr id="4" name="Slide Number Placeholder 3">
            <a:extLst>
              <a:ext uri="{FF2B5EF4-FFF2-40B4-BE49-F238E27FC236}">
                <a16:creationId xmlns:a16="http://schemas.microsoft.com/office/drawing/2014/main" id="{D5B07AED-4370-DA4C-DF91-D7C9070F7E67}"/>
              </a:ext>
            </a:extLst>
          </p:cNvPr>
          <p:cNvSpPr>
            <a:spLocks noGrp="1"/>
          </p:cNvSpPr>
          <p:nvPr>
            <p:ph type="sldNum" sz="quarter" idx="12"/>
          </p:nvPr>
        </p:nvSpPr>
        <p:spPr/>
        <p:txBody>
          <a:bodyPr/>
          <a:lstStyle/>
          <a:p>
            <a:fld id="{1CD7194B-0F75-470B-8147-2A362AE0D5E6}" type="slidenum">
              <a:rPr lang="en-US" smtClean="0"/>
              <a:t>30</a:t>
            </a:fld>
            <a:endParaRPr lang="en-US"/>
          </a:p>
        </p:txBody>
      </p:sp>
      <p:sp>
        <p:nvSpPr>
          <p:cNvPr id="3" name="TextBox 2">
            <a:extLst>
              <a:ext uri="{FF2B5EF4-FFF2-40B4-BE49-F238E27FC236}">
                <a16:creationId xmlns:a16="http://schemas.microsoft.com/office/drawing/2014/main" id="{BE1AE93D-3E69-3963-E5FC-A4B919FA4201}"/>
              </a:ext>
            </a:extLst>
          </p:cNvPr>
          <p:cNvSpPr txBox="1"/>
          <p:nvPr/>
        </p:nvSpPr>
        <p:spPr>
          <a:xfrm>
            <a:off x="791851" y="1467705"/>
            <a:ext cx="4298623" cy="954107"/>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hlinkClick r:id="rId2" action="ppaction://hlinksldjump"/>
              </a:rPr>
              <a:t>Taylor Swift album tracks on Spotify</a:t>
            </a:r>
            <a:endParaRPr lang="en-US" sz="28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92EFEFD-F0C8-96D0-5B75-DB6A2F702BDC}"/>
              </a:ext>
            </a:extLst>
          </p:cNvPr>
          <p:cNvSpPr txBox="1"/>
          <p:nvPr/>
        </p:nvSpPr>
        <p:spPr>
          <a:xfrm>
            <a:off x="6562627" y="4385034"/>
            <a:ext cx="4298623"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hlinkClick r:id="rId3" action="ppaction://hlinksldjump"/>
              </a:rPr>
              <a:t>Microplastics in oceans</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73367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527E3-3C05-4B66-752E-DB3AEB6650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A87ED6-BEE7-0E04-7A5C-C58E516FC1A5}"/>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Taylor Swift album tracks dataset</a:t>
            </a:r>
          </a:p>
        </p:txBody>
      </p:sp>
      <p:sp>
        <p:nvSpPr>
          <p:cNvPr id="3" name="Content Placeholder 2">
            <a:extLst>
              <a:ext uri="{FF2B5EF4-FFF2-40B4-BE49-F238E27FC236}">
                <a16:creationId xmlns:a16="http://schemas.microsoft.com/office/drawing/2014/main" id="{D561DDE9-BBCF-76EC-27BA-13D106145ACD}"/>
              </a:ext>
            </a:extLst>
          </p:cNvPr>
          <p:cNvSpPr>
            <a:spLocks noGrp="1"/>
          </p:cNvSpPr>
          <p:nvPr>
            <p:ph idx="1"/>
          </p:nvPr>
        </p:nvSpPr>
        <p:spPr>
          <a:xfrm>
            <a:off x="643966" y="911535"/>
            <a:ext cx="7897092" cy="3108959"/>
          </a:xfrm>
        </p:spPr>
        <p:txBody>
          <a:bodyPr anchor="ctr">
            <a:normAutofit/>
          </a:bodyPr>
          <a:lstStyle/>
          <a:p>
            <a:pPr marL="0" indent="0" algn="just">
              <a:buNone/>
            </a:pPr>
            <a:r>
              <a:rPr lang="en-US" dirty="0"/>
              <a:t>Taylor Swift is an American singer-songwriter. She started her career in country music as a teenager before changing to pop music.  On Spotify, a music streaming app, she is the most streamed artist of all time with more than 129 billion streams.</a:t>
            </a:r>
          </a:p>
          <a:p>
            <a:pPr marL="0" indent="0" algn="just">
              <a:buNone/>
            </a:pPr>
            <a:r>
              <a:rPr lang="en-US" dirty="0"/>
              <a:t>The data come from the </a:t>
            </a:r>
            <a:r>
              <a:rPr lang="en-US" dirty="0" err="1">
                <a:latin typeface="Courier New" panose="02070309020205020404" pitchFamily="49" charset="0"/>
                <a:cs typeface="Courier New" panose="02070309020205020404" pitchFamily="49" charset="0"/>
              </a:rPr>
              <a:t>taylor</a:t>
            </a:r>
            <a:r>
              <a:rPr lang="en-US" dirty="0"/>
              <a:t> R package.  </a:t>
            </a:r>
          </a:p>
        </p:txBody>
      </p:sp>
      <p:sp>
        <p:nvSpPr>
          <p:cNvPr id="5" name="TextBox 4">
            <a:extLst>
              <a:ext uri="{FF2B5EF4-FFF2-40B4-BE49-F238E27FC236}">
                <a16:creationId xmlns:a16="http://schemas.microsoft.com/office/drawing/2014/main" id="{C53F607A-370F-AD78-75DF-109073BBF686}"/>
              </a:ext>
            </a:extLst>
          </p:cNvPr>
          <p:cNvSpPr txBox="1"/>
          <p:nvPr/>
        </p:nvSpPr>
        <p:spPr>
          <a:xfrm>
            <a:off x="643966" y="4204855"/>
            <a:ext cx="10811163" cy="2277547"/>
          </a:xfrm>
          <a:prstGeom prst="rect">
            <a:avLst/>
          </a:prstGeom>
          <a:noFill/>
        </p:spPr>
        <p:txBody>
          <a:bodyPr wrap="square" rtlCol="0">
            <a:spAutoFit/>
          </a:bodyPr>
          <a:lstStyle/>
          <a:p>
            <a:r>
              <a:rPr lang="en-US" sz="2800" dirty="0"/>
              <a:t>We will examine danceability of 246 Taylor Swift album tracks found among twelve of her studio albums. </a:t>
            </a:r>
          </a:p>
          <a:p>
            <a:endParaRPr lang="en-US" sz="1400" dirty="0"/>
          </a:p>
          <a:p>
            <a:pPr marL="457200" indent="-457200">
              <a:buFont typeface="Arial" panose="020B0604020202020204" pitchFamily="34" charset="0"/>
              <a:buChar char="•"/>
            </a:pPr>
            <a:r>
              <a:rPr lang="en-US" sz="2400" b="1" dirty="0"/>
              <a:t>Danceability</a:t>
            </a:r>
            <a:r>
              <a:rPr lang="en-US" sz="2400" dirty="0"/>
              <a:t> is a metric created by Spotify that measures how suitable a track is for dancing. It is scored on a scale from 0 (least danceable) to 1 (most danceable)</a:t>
            </a:r>
          </a:p>
        </p:txBody>
      </p:sp>
      <p:pic>
        <p:nvPicPr>
          <p:cNvPr id="6" name="Picture 5" descr="File:Taylor Swift (6820712114).jpg - Wikimedia Commons">
            <a:hlinkClick r:id="rId3"/>
            <a:extLst>
              <a:ext uri="{FF2B5EF4-FFF2-40B4-BE49-F238E27FC236}">
                <a16:creationId xmlns:a16="http://schemas.microsoft.com/office/drawing/2014/main" id="{5CCC3FAE-B511-CE82-AA62-E1928D4207F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185023" y="911534"/>
            <a:ext cx="3006977" cy="3108960"/>
          </a:xfrm>
          <a:prstGeom prst="rect">
            <a:avLst/>
          </a:prstGeom>
        </p:spPr>
      </p:pic>
      <p:sp>
        <p:nvSpPr>
          <p:cNvPr id="4" name="Slide Number Placeholder 3">
            <a:extLst>
              <a:ext uri="{FF2B5EF4-FFF2-40B4-BE49-F238E27FC236}">
                <a16:creationId xmlns:a16="http://schemas.microsoft.com/office/drawing/2014/main" id="{C0200177-553B-A7B1-1FFC-25CDF75F3488}"/>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31</a:t>
            </a:fld>
            <a:endParaRPr lang="en-US" sz="1600" b="1">
              <a:solidFill>
                <a:schemeClr val="tx2">
                  <a:lumMod val="90000"/>
                  <a:lumOff val="10000"/>
                </a:schemeClr>
              </a:solidFill>
            </a:endParaRPr>
          </a:p>
        </p:txBody>
      </p:sp>
    </p:spTree>
    <p:extLst>
      <p:ext uri="{BB962C8B-B14F-4D97-AF65-F5344CB8AC3E}">
        <p14:creationId xmlns:p14="http://schemas.microsoft.com/office/powerpoint/2010/main" val="4208476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AD2F2-82BE-6644-0C0D-AEDD91C593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7603E5-0D5F-9615-B814-B0329AFE93B9}"/>
              </a:ext>
            </a:extLst>
          </p:cNvPr>
          <p:cNvSpPr>
            <a:spLocks noGrp="1"/>
          </p:cNvSpPr>
          <p:nvPr>
            <p:ph type="title"/>
          </p:nvPr>
        </p:nvSpPr>
        <p:spPr>
          <a:xfrm>
            <a:off x="0" y="0"/>
            <a:ext cx="12192000" cy="1121790"/>
          </a:xfrm>
          <a:solidFill>
            <a:schemeClr val="tx2">
              <a:lumMod val="90000"/>
              <a:lumOff val="10000"/>
            </a:schemeClr>
          </a:solidFill>
        </p:spPr>
        <p:txBody>
          <a:bodyPr>
            <a:normAutofit fontScale="90000"/>
          </a:bodyPr>
          <a:lstStyle/>
          <a:p>
            <a:r>
              <a:rPr lang="en-US" b="1" dirty="0">
                <a:solidFill>
                  <a:schemeClr val="bg1"/>
                </a:solidFill>
              </a:rPr>
              <a:t>    How does danceability of Taylor Swift tracks differ </a:t>
            </a:r>
            <a:br>
              <a:rPr lang="en-US" b="1" dirty="0">
                <a:solidFill>
                  <a:schemeClr val="bg1"/>
                </a:solidFill>
              </a:rPr>
            </a:br>
            <a:r>
              <a:rPr lang="en-US" b="1" dirty="0">
                <a:solidFill>
                  <a:schemeClr val="bg1"/>
                </a:solidFill>
              </a:rPr>
              <a:t>    between songs in major and minor keys?</a:t>
            </a:r>
          </a:p>
        </p:txBody>
      </p:sp>
      <p:pic>
        <p:nvPicPr>
          <p:cNvPr id="4" name="Picture 3">
            <a:extLst>
              <a:ext uri="{FF2B5EF4-FFF2-40B4-BE49-F238E27FC236}">
                <a16:creationId xmlns:a16="http://schemas.microsoft.com/office/drawing/2014/main" id="{91D39AAF-6BB3-344A-3B79-54ABC0530EEB}"/>
              </a:ext>
            </a:extLst>
          </p:cNvPr>
          <p:cNvPicPr>
            <a:picLocks noChangeAspect="1"/>
          </p:cNvPicPr>
          <p:nvPr/>
        </p:nvPicPr>
        <p:blipFill>
          <a:blip r:embed="rId3"/>
          <a:stretch>
            <a:fillRect/>
          </a:stretch>
        </p:blipFill>
        <p:spPr>
          <a:xfrm>
            <a:off x="6841" y="1121790"/>
            <a:ext cx="6532686" cy="5669280"/>
          </a:xfrm>
          <a:prstGeom prst="rect">
            <a:avLst/>
          </a:prstGeom>
        </p:spPr>
      </p:pic>
      <p:sp>
        <p:nvSpPr>
          <p:cNvPr id="5" name="Content Placeholder 2">
            <a:extLst>
              <a:ext uri="{FF2B5EF4-FFF2-40B4-BE49-F238E27FC236}">
                <a16:creationId xmlns:a16="http://schemas.microsoft.com/office/drawing/2014/main" id="{8FDC0037-7789-768B-DE3E-0827613871DA}"/>
              </a:ext>
            </a:extLst>
          </p:cNvPr>
          <p:cNvSpPr>
            <a:spLocks noGrp="1"/>
          </p:cNvSpPr>
          <p:nvPr>
            <p:ph idx="1"/>
          </p:nvPr>
        </p:nvSpPr>
        <p:spPr>
          <a:xfrm>
            <a:off x="6532686" y="4384400"/>
            <a:ext cx="4701309" cy="2105892"/>
          </a:xfrm>
        </p:spPr>
        <p:txBody>
          <a:bodyPr>
            <a:normAutofit/>
          </a:bodyPr>
          <a:lstStyle/>
          <a:p>
            <a:pPr>
              <a:buBlip>
                <a:blip>
                  <a:extLst>
                    <a:ext uri="{96DAC541-7B7A-43D3-8B79-37D633B846F1}">
                      <asvg:svgBlip xmlns:asvg="http://schemas.microsoft.com/office/drawing/2016/SVG/main" r:embed="rId4"/>
                    </a:ext>
                  </a:extLst>
                </a:blip>
              </a:buBlip>
            </a:pPr>
            <a:r>
              <a:rPr lang="en-US" dirty="0"/>
              <a:t>  x-axis range</a:t>
            </a:r>
          </a:p>
          <a:p>
            <a:pPr>
              <a:buBlip>
                <a:blip>
                  <a:extLst>
                    <a:ext uri="{96DAC541-7B7A-43D3-8B79-37D633B846F1}">
                      <asvg:svgBlip xmlns:asvg="http://schemas.microsoft.com/office/drawing/2016/SVG/main" r:embed="rId4"/>
                    </a:ext>
                  </a:extLst>
                </a:blip>
              </a:buBlip>
            </a:pPr>
            <a:r>
              <a:rPr lang="en-US" dirty="0"/>
              <a:t>  chart junk</a:t>
            </a:r>
          </a:p>
          <a:p>
            <a:pPr>
              <a:buBlip>
                <a:blip>
                  <a:extLst>
                    <a:ext uri="{96DAC541-7B7A-43D3-8B79-37D633B846F1}">
                      <asvg:svgBlip xmlns:asvg="http://schemas.microsoft.com/office/drawing/2016/SVG/main" r:embed="rId4"/>
                    </a:ext>
                  </a:extLst>
                </a:blip>
              </a:buBlip>
            </a:pPr>
            <a:r>
              <a:rPr lang="en-US" dirty="0"/>
              <a:t>  legend title</a:t>
            </a:r>
          </a:p>
        </p:txBody>
      </p:sp>
      <p:sp>
        <p:nvSpPr>
          <p:cNvPr id="8" name="TextBox 7">
            <a:extLst>
              <a:ext uri="{FF2B5EF4-FFF2-40B4-BE49-F238E27FC236}">
                <a16:creationId xmlns:a16="http://schemas.microsoft.com/office/drawing/2014/main" id="{292DD347-7F58-50B1-6CD2-A022C91223EB}"/>
              </a:ext>
            </a:extLst>
          </p:cNvPr>
          <p:cNvSpPr txBox="1"/>
          <p:nvPr/>
        </p:nvSpPr>
        <p:spPr>
          <a:xfrm>
            <a:off x="6497564" y="2527053"/>
            <a:ext cx="5659314" cy="1446550"/>
          </a:xfrm>
          <a:prstGeom prst="rect">
            <a:avLst/>
          </a:prstGeom>
          <a:solidFill>
            <a:schemeClr val="bg1">
              <a:lumMod val="85000"/>
            </a:schemeClr>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400" b="1" dirty="0"/>
              <a:t>R code:</a:t>
            </a:r>
          </a:p>
          <a:p>
            <a:r>
              <a:rPr lang="en-US" sz="1600" dirty="0" err="1">
                <a:latin typeface="Courier New" panose="02070309020205020404" pitchFamily="49" charset="0"/>
                <a:cs typeface="Courier New" panose="02070309020205020404" pitchFamily="49" charset="0"/>
              </a:rPr>
              <a:t>ggplot</a:t>
            </a:r>
            <a:r>
              <a:rPr lang="en-US" sz="1600" dirty="0">
                <a:latin typeface="Courier New" panose="02070309020205020404" pitchFamily="49" charset="0"/>
                <a:cs typeface="Courier New" panose="02070309020205020404" pitchFamily="49" charset="0"/>
              </a:rPr>
              <a:t>(</a:t>
            </a:r>
            <a:r>
              <a:rPr lang="en-US" sz="1600" dirty="0" err="1">
                <a:latin typeface="Courier New" panose="02070309020205020404" pitchFamily="49" charset="0"/>
                <a:cs typeface="Courier New" panose="02070309020205020404" pitchFamily="49" charset="0"/>
              </a:rPr>
              <a:t>TSData</a:t>
            </a:r>
            <a:r>
              <a:rPr lang="en-US" sz="1600" dirty="0">
                <a:latin typeface="Courier New" panose="02070309020205020404" pitchFamily="49" charset="0"/>
                <a:cs typeface="Courier New" panose="02070309020205020404" pitchFamily="49" charset="0"/>
              </a:rPr>
              <a:t>,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aes</a:t>
            </a:r>
            <a:r>
              <a:rPr lang="en-US" sz="1600" dirty="0">
                <a:latin typeface="Courier New" panose="02070309020205020404" pitchFamily="49" charset="0"/>
                <a:cs typeface="Courier New" panose="02070309020205020404" pitchFamily="49" charset="0"/>
              </a:rPr>
              <a:t>(x=danceability, fill = </a:t>
            </a:r>
            <a:r>
              <a:rPr lang="en-US" sz="1600" dirty="0" err="1">
                <a:latin typeface="Courier New" panose="02070309020205020404" pitchFamily="49" charset="0"/>
                <a:cs typeface="Courier New" panose="02070309020205020404" pitchFamily="49" charset="0"/>
              </a:rPr>
              <a:t>mode_name</a:t>
            </a:r>
            <a:r>
              <a:rPr lang="en-US" sz="1600" dirty="0">
                <a:latin typeface="Courier New" panose="02070309020205020404" pitchFamily="49" charset="0"/>
                <a:cs typeface="Courier New" panose="02070309020205020404" pitchFamily="49" charset="0"/>
              </a:rPr>
              <a:t>,                   </a:t>
            </a:r>
          </a:p>
          <a:p>
            <a:r>
              <a:rPr lang="en-US" sz="1600" dirty="0">
                <a:latin typeface="Courier New" panose="02070309020205020404" pitchFamily="49" charset="0"/>
                <a:cs typeface="Courier New" panose="02070309020205020404" pitchFamily="49" charset="0"/>
              </a:rPr>
              <a:t>           color=</a:t>
            </a:r>
            <a:r>
              <a:rPr lang="en-US" sz="1600" dirty="0" err="1">
                <a:latin typeface="Courier New" panose="02070309020205020404" pitchFamily="49" charset="0"/>
                <a:cs typeface="Courier New" panose="02070309020205020404" pitchFamily="49" charset="0"/>
              </a:rPr>
              <a:t>mode_name</a:t>
            </a:r>
            <a:r>
              <a:rPr lang="en-US" sz="1600" dirty="0">
                <a:latin typeface="Courier New" panose="02070309020205020404" pitchFamily="49" charset="0"/>
                <a:cs typeface="Courier New" panose="02070309020205020404" pitchFamily="49" charset="0"/>
              </a:rPr>
              <a:t>)) +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geom_density</a:t>
            </a:r>
            <a:r>
              <a:rPr lang="en-US" sz="1600" dirty="0">
                <a:latin typeface="Courier New" panose="02070309020205020404" pitchFamily="49" charset="0"/>
                <a:cs typeface="Courier New" panose="02070309020205020404" pitchFamily="49" charset="0"/>
              </a:rPr>
              <a:t>(alpha = 0.4, linewidth = 0.8)</a:t>
            </a:r>
          </a:p>
        </p:txBody>
      </p:sp>
      <p:pic>
        <p:nvPicPr>
          <p:cNvPr id="10" name="Picture 9">
            <a:extLst>
              <a:ext uri="{FF2B5EF4-FFF2-40B4-BE49-F238E27FC236}">
                <a16:creationId xmlns:a16="http://schemas.microsoft.com/office/drawing/2014/main" id="{AF57BC85-36C7-F847-A94D-883666524B4B}"/>
              </a:ext>
            </a:extLst>
          </p:cNvPr>
          <p:cNvPicPr>
            <a:picLocks noChangeAspect="1"/>
          </p:cNvPicPr>
          <p:nvPr/>
        </p:nvPicPr>
        <p:blipFill>
          <a:blip r:embed="rId5"/>
          <a:stretch>
            <a:fillRect/>
          </a:stretch>
        </p:blipFill>
        <p:spPr>
          <a:xfrm>
            <a:off x="5548344" y="1314763"/>
            <a:ext cx="1295581" cy="1019317"/>
          </a:xfrm>
          <a:prstGeom prst="rect">
            <a:avLst/>
          </a:prstGeom>
        </p:spPr>
      </p:pic>
      <p:sp>
        <p:nvSpPr>
          <p:cNvPr id="3" name="Slide Number Placeholder 2">
            <a:extLst>
              <a:ext uri="{FF2B5EF4-FFF2-40B4-BE49-F238E27FC236}">
                <a16:creationId xmlns:a16="http://schemas.microsoft.com/office/drawing/2014/main" id="{FCD886A2-BC6B-0988-AA98-E8B13000A323}"/>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32</a:t>
            </a:fld>
            <a:endParaRPr lang="en-US" sz="1600" b="1" dirty="0">
              <a:solidFill>
                <a:schemeClr val="tx2">
                  <a:lumMod val="90000"/>
                  <a:lumOff val="10000"/>
                </a:schemeClr>
              </a:solidFill>
            </a:endParaRPr>
          </a:p>
        </p:txBody>
      </p:sp>
    </p:spTree>
    <p:extLst>
      <p:ext uri="{BB962C8B-B14F-4D97-AF65-F5344CB8AC3E}">
        <p14:creationId xmlns:p14="http://schemas.microsoft.com/office/powerpoint/2010/main" val="1360727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6CA7E-C55D-99D6-5677-49D388C110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FFB70B-6E05-6515-B878-E69FDF1A7790}"/>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Taylor Swift tracks:  Overlaid density plots</a:t>
            </a:r>
          </a:p>
        </p:txBody>
      </p:sp>
      <p:pic>
        <p:nvPicPr>
          <p:cNvPr id="5" name="Picture 4">
            <a:extLst>
              <a:ext uri="{FF2B5EF4-FFF2-40B4-BE49-F238E27FC236}">
                <a16:creationId xmlns:a16="http://schemas.microsoft.com/office/drawing/2014/main" id="{440D9DF2-4C76-055F-ED62-732EFCDD19C0}"/>
              </a:ext>
            </a:extLst>
          </p:cNvPr>
          <p:cNvPicPr>
            <a:picLocks noChangeAspect="1"/>
          </p:cNvPicPr>
          <p:nvPr/>
        </p:nvPicPr>
        <p:blipFill>
          <a:blip r:embed="rId2"/>
          <a:stretch>
            <a:fillRect/>
          </a:stretch>
        </p:blipFill>
        <p:spPr>
          <a:xfrm>
            <a:off x="83910" y="914400"/>
            <a:ext cx="6532686" cy="5669280"/>
          </a:xfrm>
          <a:prstGeom prst="rect">
            <a:avLst/>
          </a:prstGeom>
        </p:spPr>
      </p:pic>
      <p:pic>
        <p:nvPicPr>
          <p:cNvPr id="7" name="Picture 6">
            <a:extLst>
              <a:ext uri="{FF2B5EF4-FFF2-40B4-BE49-F238E27FC236}">
                <a16:creationId xmlns:a16="http://schemas.microsoft.com/office/drawing/2014/main" id="{1361DB0F-952D-EE0D-FE7F-AC9D72D1381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54512" y="914400"/>
            <a:ext cx="1256854" cy="1005840"/>
          </a:xfrm>
          <a:prstGeom prst="rect">
            <a:avLst/>
          </a:prstGeom>
        </p:spPr>
      </p:pic>
      <p:sp>
        <p:nvSpPr>
          <p:cNvPr id="10" name="TextBox 9">
            <a:extLst>
              <a:ext uri="{FF2B5EF4-FFF2-40B4-BE49-F238E27FC236}">
                <a16:creationId xmlns:a16="http://schemas.microsoft.com/office/drawing/2014/main" id="{3D068344-9D12-2870-5A38-C6BBC82107E6}"/>
              </a:ext>
            </a:extLst>
          </p:cNvPr>
          <p:cNvSpPr txBox="1"/>
          <p:nvPr/>
        </p:nvSpPr>
        <p:spPr>
          <a:xfrm>
            <a:off x="6588315" y="2902042"/>
            <a:ext cx="5575404" cy="3662541"/>
          </a:xfrm>
          <a:prstGeom prst="rect">
            <a:avLst/>
          </a:prstGeom>
          <a:solidFill>
            <a:schemeClr val="bg1">
              <a:lumMod val="85000"/>
            </a:schemeClr>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400" b="1" dirty="0"/>
              <a:t>R code:</a:t>
            </a:r>
          </a:p>
          <a:p>
            <a:r>
              <a:rPr lang="en-US" sz="1600" dirty="0" err="1">
                <a:latin typeface="Courier New" panose="02070309020205020404" pitchFamily="49" charset="0"/>
                <a:cs typeface="Courier New" panose="02070309020205020404" pitchFamily="49" charset="0"/>
              </a:rPr>
              <a:t>ggplot</a:t>
            </a:r>
            <a:r>
              <a:rPr lang="en-US" sz="1600" dirty="0">
                <a:latin typeface="Courier New" panose="02070309020205020404" pitchFamily="49" charset="0"/>
                <a:cs typeface="Courier New" panose="02070309020205020404" pitchFamily="49" charset="0"/>
              </a:rPr>
              <a:t>(</a:t>
            </a:r>
            <a:r>
              <a:rPr lang="en-US" sz="1600" dirty="0" err="1">
                <a:latin typeface="Courier New" panose="02070309020205020404" pitchFamily="49" charset="0"/>
                <a:cs typeface="Courier New" panose="02070309020205020404" pitchFamily="49" charset="0"/>
              </a:rPr>
              <a:t>TSData</a:t>
            </a:r>
            <a:r>
              <a:rPr lang="en-US" sz="1600" dirty="0">
                <a:latin typeface="Courier New" panose="02070309020205020404" pitchFamily="49" charset="0"/>
                <a:cs typeface="Courier New" panose="02070309020205020404" pitchFamily="49" charset="0"/>
              </a:rPr>
              <a:t>,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aes</a:t>
            </a:r>
            <a:r>
              <a:rPr lang="en-US" sz="1600" dirty="0">
                <a:latin typeface="Courier New" panose="02070309020205020404" pitchFamily="49" charset="0"/>
                <a:cs typeface="Courier New" panose="02070309020205020404" pitchFamily="49" charset="0"/>
              </a:rPr>
              <a:t>(x=danceability, </a:t>
            </a:r>
          </a:p>
          <a:p>
            <a:r>
              <a:rPr lang="en-US" sz="1600" dirty="0">
                <a:latin typeface="Courier New" panose="02070309020205020404" pitchFamily="49" charset="0"/>
                <a:cs typeface="Courier New" panose="02070309020205020404" pitchFamily="49" charset="0"/>
              </a:rPr>
              <a:t>           fill=</a:t>
            </a:r>
            <a:r>
              <a:rPr lang="en-US" sz="1600" dirty="0" err="1">
                <a:latin typeface="Courier New" panose="02070309020205020404" pitchFamily="49" charset="0"/>
                <a:cs typeface="Courier New" panose="02070309020205020404" pitchFamily="49" charset="0"/>
              </a:rPr>
              <a:t>mode_name</a:t>
            </a:r>
            <a:r>
              <a:rPr lang="en-US" sz="1600" dirty="0">
                <a:latin typeface="Courier New" panose="02070309020205020404" pitchFamily="49" charset="0"/>
                <a:cs typeface="Courier New" panose="02070309020205020404" pitchFamily="49" charset="0"/>
              </a:rPr>
              <a:t>,                    </a:t>
            </a:r>
          </a:p>
          <a:p>
            <a:r>
              <a:rPr lang="en-US" sz="1600" dirty="0">
                <a:latin typeface="Courier New" panose="02070309020205020404" pitchFamily="49" charset="0"/>
                <a:cs typeface="Courier New" panose="02070309020205020404" pitchFamily="49" charset="0"/>
              </a:rPr>
              <a:t>           color=</a:t>
            </a:r>
            <a:r>
              <a:rPr lang="en-US" sz="1600" dirty="0" err="1">
                <a:latin typeface="Courier New" panose="02070309020205020404" pitchFamily="49" charset="0"/>
                <a:cs typeface="Courier New" panose="02070309020205020404" pitchFamily="49" charset="0"/>
              </a:rPr>
              <a:t>mode_name</a:t>
            </a:r>
            <a:r>
              <a:rPr lang="en-US" sz="1600" dirty="0">
                <a:latin typeface="Courier New" panose="02070309020205020404" pitchFamily="49" charset="0"/>
                <a:cs typeface="Courier New" panose="02070309020205020404" pitchFamily="49" charset="0"/>
              </a:rPr>
              <a:t>)) +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geom_density</a:t>
            </a:r>
            <a:r>
              <a:rPr lang="en-US" sz="1600" dirty="0">
                <a:latin typeface="Courier New" panose="02070309020205020404" pitchFamily="49" charset="0"/>
                <a:cs typeface="Courier New" panose="02070309020205020404" pitchFamily="49" charset="0"/>
              </a:rPr>
              <a:t>(alpha=0.4, linewidth=0.8) +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scale_fill_manual</a:t>
            </a:r>
            <a:r>
              <a:rPr lang="en-US" sz="1600" dirty="0">
                <a:latin typeface="Courier New" panose="02070309020205020404" pitchFamily="49" charset="0"/>
                <a:cs typeface="Courier New" panose="02070309020205020404" pitchFamily="49" charset="0"/>
              </a:rPr>
              <a:t>(values=c(</a:t>
            </a:r>
          </a:p>
          <a:p>
            <a:r>
              <a:rPr lang="en-US" sz="1600" dirty="0">
                <a:latin typeface="Courier New" panose="02070309020205020404" pitchFamily="49" charset="0"/>
                <a:cs typeface="Courier New" panose="02070309020205020404" pitchFamily="49" charset="0"/>
              </a:rPr>
              <a:t>           "major" = "slateblue4", </a:t>
            </a:r>
          </a:p>
          <a:p>
            <a:r>
              <a:rPr lang="en-US" sz="1600" dirty="0">
                <a:latin typeface="Courier New" panose="02070309020205020404" pitchFamily="49" charset="0"/>
                <a:cs typeface="Courier New" panose="02070309020205020404" pitchFamily="49" charset="0"/>
              </a:rPr>
              <a:t>           "minor" = "gray")) +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scale_color_manual</a:t>
            </a:r>
            <a:r>
              <a:rPr lang="en-US" sz="1600" dirty="0">
                <a:latin typeface="Courier New" panose="02070309020205020404" pitchFamily="49" charset="0"/>
                <a:cs typeface="Courier New" panose="02070309020205020404" pitchFamily="49" charset="0"/>
              </a:rPr>
              <a:t>(values=c(</a:t>
            </a:r>
          </a:p>
          <a:p>
            <a:r>
              <a:rPr lang="en-US" sz="1600" dirty="0">
                <a:latin typeface="Courier New" panose="02070309020205020404" pitchFamily="49" charset="0"/>
                <a:cs typeface="Courier New" panose="02070309020205020404" pitchFamily="49" charset="0"/>
              </a:rPr>
              <a:t>           "major" = "</a:t>
            </a:r>
            <a:r>
              <a:rPr lang="en-US" sz="1600" dirty="0" err="1">
                <a:latin typeface="Courier New" panose="02070309020205020404" pitchFamily="49" charset="0"/>
                <a:cs typeface="Courier New" panose="02070309020205020404" pitchFamily="49" charset="0"/>
              </a:rPr>
              <a:t>slateblue</a:t>
            </a:r>
            <a:r>
              <a:rPr lang="en-US" sz="1600" dirty="0">
                <a:latin typeface="Courier New" panose="02070309020205020404" pitchFamily="49" charset="0"/>
                <a:cs typeface="Courier New" panose="02070309020205020404" pitchFamily="49" charset="0"/>
              </a:rPr>
              <a:t>", </a:t>
            </a:r>
          </a:p>
          <a:p>
            <a:r>
              <a:rPr lang="en-US" sz="1600" dirty="0">
                <a:latin typeface="Courier New" panose="02070309020205020404" pitchFamily="49" charset="0"/>
                <a:cs typeface="Courier New" panose="02070309020205020404" pitchFamily="49" charset="0"/>
              </a:rPr>
              <a:t>           "minor" = "</a:t>
            </a:r>
            <a:r>
              <a:rPr lang="en-US" sz="1600" dirty="0" err="1">
                <a:latin typeface="Courier New" panose="02070309020205020404" pitchFamily="49" charset="0"/>
                <a:cs typeface="Courier New" panose="02070309020205020404" pitchFamily="49" charset="0"/>
              </a:rPr>
              <a:t>lightgray</a:t>
            </a:r>
            <a:r>
              <a:rPr lang="en-US" sz="1600" dirty="0">
                <a:latin typeface="Courier New" panose="02070309020205020404" pitchFamily="49" charset="0"/>
                <a:cs typeface="Courier New" panose="02070309020205020404" pitchFamily="49" charset="0"/>
              </a:rPr>
              <a:t>")) +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xlim</a:t>
            </a:r>
            <a:r>
              <a:rPr lang="en-US" sz="1600" dirty="0">
                <a:latin typeface="Courier New" panose="02070309020205020404" pitchFamily="49" charset="0"/>
                <a:cs typeface="Courier New" panose="02070309020205020404" pitchFamily="49" charset="0"/>
              </a:rPr>
              <a:t>(c(0, 1)) +  </a:t>
            </a:r>
            <a:r>
              <a:rPr lang="en-US" sz="1600" dirty="0" err="1">
                <a:latin typeface="Courier New" panose="02070309020205020404" pitchFamily="49" charset="0"/>
                <a:cs typeface="Courier New" panose="02070309020205020404" pitchFamily="49" charset="0"/>
              </a:rPr>
              <a:t>theme_classic</a:t>
            </a:r>
            <a:r>
              <a:rPr lang="en-US" sz="1600" dirty="0">
                <a:latin typeface="Courier New" panose="02070309020205020404" pitchFamily="49" charset="0"/>
                <a:cs typeface="Courier New" panose="02070309020205020404" pitchFamily="49" charset="0"/>
              </a:rPr>
              <a:t>() +  </a:t>
            </a:r>
          </a:p>
          <a:p>
            <a:r>
              <a:rPr lang="en-US" sz="1600" dirty="0">
                <a:latin typeface="Courier New" panose="02070309020205020404" pitchFamily="49" charset="0"/>
                <a:cs typeface="Courier New" panose="02070309020205020404" pitchFamily="49" charset="0"/>
              </a:rPr>
              <a:t>  theme(</a:t>
            </a:r>
            <a:r>
              <a:rPr lang="en-US" sz="1600" dirty="0" err="1">
                <a:latin typeface="Courier New" panose="02070309020205020404" pitchFamily="49" charset="0"/>
                <a:cs typeface="Courier New" panose="02070309020205020404" pitchFamily="49" charset="0"/>
              </a:rPr>
              <a:t>legend.title</a:t>
            </a:r>
            <a:r>
              <a:rPr lang="en-US" sz="1600" dirty="0">
                <a:latin typeface="Courier New" panose="02070309020205020404" pitchFamily="49" charset="0"/>
                <a:cs typeface="Courier New" panose="02070309020205020404" pitchFamily="49" charset="0"/>
              </a:rPr>
              <a:t>=</a:t>
            </a:r>
            <a:r>
              <a:rPr lang="en-US" sz="1600" dirty="0" err="1">
                <a:latin typeface="Courier New" panose="02070309020205020404" pitchFamily="49" charset="0"/>
                <a:cs typeface="Courier New" panose="02070309020205020404" pitchFamily="49" charset="0"/>
              </a:rPr>
              <a:t>element_blank</a:t>
            </a:r>
            <a:r>
              <a:rPr lang="en-US" sz="1600" dirty="0">
                <a:latin typeface="Courier New" panose="02070309020205020404" pitchFamily="49" charset="0"/>
                <a:cs typeface="Courier New" panose="02070309020205020404" pitchFamily="49" charset="0"/>
              </a:rPr>
              <a:t>())</a:t>
            </a:r>
          </a:p>
        </p:txBody>
      </p:sp>
      <p:pic>
        <p:nvPicPr>
          <p:cNvPr id="11" name="Picture 10">
            <a:extLst>
              <a:ext uri="{FF2B5EF4-FFF2-40B4-BE49-F238E27FC236}">
                <a16:creationId xmlns:a16="http://schemas.microsoft.com/office/drawing/2014/main" id="{8EEB1832-F16F-5896-AF85-BB2897BF123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0720873" y="1523843"/>
            <a:ext cx="1200346" cy="1280160"/>
          </a:xfrm>
          <a:prstGeom prst="rect">
            <a:avLst/>
          </a:prstGeom>
        </p:spPr>
      </p:pic>
      <p:pic>
        <p:nvPicPr>
          <p:cNvPr id="12" name="Picture 11">
            <a:extLst>
              <a:ext uri="{FF2B5EF4-FFF2-40B4-BE49-F238E27FC236}">
                <a16:creationId xmlns:a16="http://schemas.microsoft.com/office/drawing/2014/main" id="{582907F6-6391-DCFA-7046-ED429C2A844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22845" y="1523843"/>
            <a:ext cx="1422160" cy="1280160"/>
          </a:xfrm>
          <a:prstGeom prst="rect">
            <a:avLst/>
          </a:prstGeom>
        </p:spPr>
      </p:pic>
      <p:sp>
        <p:nvSpPr>
          <p:cNvPr id="3" name="Slide Number Placeholder 2">
            <a:extLst>
              <a:ext uri="{FF2B5EF4-FFF2-40B4-BE49-F238E27FC236}">
                <a16:creationId xmlns:a16="http://schemas.microsoft.com/office/drawing/2014/main" id="{DF108111-FD00-69D9-2FD5-8C687EC29E43}"/>
              </a:ext>
            </a:extLst>
          </p:cNvPr>
          <p:cNvSpPr>
            <a:spLocks noGrp="1"/>
          </p:cNvSpPr>
          <p:nvPr>
            <p:ph type="sldNum" sz="quarter" idx="12"/>
          </p:nvPr>
        </p:nvSpPr>
        <p:spPr>
          <a:xfrm>
            <a:off x="9448800" y="6480059"/>
            <a:ext cx="2743200" cy="365125"/>
          </a:xfrm>
        </p:spPr>
        <p:txBody>
          <a:bodyPr/>
          <a:lstStyle/>
          <a:p>
            <a:fld id="{1CD7194B-0F75-470B-8147-2A362AE0D5E6}" type="slidenum">
              <a:rPr lang="en-US" sz="1600" b="1" smtClean="0">
                <a:solidFill>
                  <a:schemeClr val="tx2">
                    <a:lumMod val="90000"/>
                    <a:lumOff val="10000"/>
                  </a:schemeClr>
                </a:solidFill>
              </a:rPr>
              <a:t>33</a:t>
            </a:fld>
            <a:endParaRPr lang="en-US" sz="1600" b="1">
              <a:solidFill>
                <a:schemeClr val="tx2">
                  <a:lumMod val="90000"/>
                  <a:lumOff val="10000"/>
                </a:schemeClr>
              </a:solidFill>
            </a:endParaRPr>
          </a:p>
        </p:txBody>
      </p:sp>
    </p:spTree>
    <p:extLst>
      <p:ext uri="{BB962C8B-B14F-4D97-AF65-F5344CB8AC3E}">
        <p14:creationId xmlns:p14="http://schemas.microsoft.com/office/powerpoint/2010/main" val="742061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CD45C-E22D-C26F-17EA-44F1D6ECD6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D20FBB-5CEB-73A5-8E96-DF3185C534D0}"/>
              </a:ext>
            </a:extLst>
          </p:cNvPr>
          <p:cNvSpPr>
            <a:spLocks noGrp="1"/>
          </p:cNvSpPr>
          <p:nvPr>
            <p:ph type="title"/>
          </p:nvPr>
        </p:nvSpPr>
        <p:spPr>
          <a:xfrm>
            <a:off x="0" y="0"/>
            <a:ext cx="12192000" cy="1071828"/>
          </a:xfrm>
          <a:solidFill>
            <a:schemeClr val="tx2">
              <a:lumMod val="90000"/>
              <a:lumOff val="10000"/>
            </a:schemeClr>
          </a:solidFill>
        </p:spPr>
        <p:txBody>
          <a:bodyPr>
            <a:normAutofit fontScale="90000"/>
          </a:bodyPr>
          <a:lstStyle/>
          <a:p>
            <a:r>
              <a:rPr lang="en-US" b="1" dirty="0">
                <a:solidFill>
                  <a:schemeClr val="bg1"/>
                </a:solidFill>
              </a:rPr>
              <a:t>    Is there evidence of a linear relationship between </a:t>
            </a:r>
            <a:br>
              <a:rPr lang="en-US" b="1" dirty="0">
                <a:solidFill>
                  <a:schemeClr val="bg1"/>
                </a:solidFill>
              </a:rPr>
            </a:br>
            <a:r>
              <a:rPr lang="en-US" b="1" dirty="0">
                <a:solidFill>
                  <a:schemeClr val="bg1"/>
                </a:solidFill>
              </a:rPr>
              <a:t>    danceability and order within Taylor Swift track?</a:t>
            </a:r>
          </a:p>
        </p:txBody>
      </p:sp>
      <p:pic>
        <p:nvPicPr>
          <p:cNvPr id="4" name="Picture 3">
            <a:extLst>
              <a:ext uri="{FF2B5EF4-FFF2-40B4-BE49-F238E27FC236}">
                <a16:creationId xmlns:a16="http://schemas.microsoft.com/office/drawing/2014/main" id="{22E286B5-68B7-5258-6276-661EBCEFF880}"/>
              </a:ext>
            </a:extLst>
          </p:cNvPr>
          <p:cNvPicPr>
            <a:picLocks noChangeAspect="1"/>
          </p:cNvPicPr>
          <p:nvPr/>
        </p:nvPicPr>
        <p:blipFill>
          <a:blip r:embed="rId2"/>
          <a:stretch>
            <a:fillRect/>
          </a:stretch>
        </p:blipFill>
        <p:spPr>
          <a:xfrm>
            <a:off x="0" y="980388"/>
            <a:ext cx="6532686" cy="5669280"/>
          </a:xfrm>
          <a:prstGeom prst="rect">
            <a:avLst/>
          </a:prstGeom>
        </p:spPr>
      </p:pic>
      <p:pic>
        <p:nvPicPr>
          <p:cNvPr id="6" name="Picture 5">
            <a:extLst>
              <a:ext uri="{FF2B5EF4-FFF2-40B4-BE49-F238E27FC236}">
                <a16:creationId xmlns:a16="http://schemas.microsoft.com/office/drawing/2014/main" id="{05BE4ECB-7524-318F-82CA-CD49CDA216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84553" y="1071828"/>
            <a:ext cx="1828800" cy="1828800"/>
          </a:xfrm>
          <a:prstGeom prst="rect">
            <a:avLst/>
          </a:prstGeom>
        </p:spPr>
      </p:pic>
      <p:sp>
        <p:nvSpPr>
          <p:cNvPr id="7" name="TextBox 6">
            <a:extLst>
              <a:ext uri="{FF2B5EF4-FFF2-40B4-BE49-F238E27FC236}">
                <a16:creationId xmlns:a16="http://schemas.microsoft.com/office/drawing/2014/main" id="{4999FA23-DC2F-901E-03BE-74DD4EF056D3}"/>
              </a:ext>
            </a:extLst>
          </p:cNvPr>
          <p:cNvSpPr txBox="1"/>
          <p:nvPr/>
        </p:nvSpPr>
        <p:spPr>
          <a:xfrm>
            <a:off x="6504405" y="2900628"/>
            <a:ext cx="5659314" cy="1446550"/>
          </a:xfrm>
          <a:prstGeom prst="rect">
            <a:avLst/>
          </a:prstGeom>
          <a:solidFill>
            <a:schemeClr val="bg1">
              <a:lumMod val="85000"/>
            </a:schemeClr>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400" b="1" dirty="0"/>
              <a:t>R code:</a:t>
            </a:r>
          </a:p>
          <a:p>
            <a:r>
              <a:rPr lang="en-US" sz="1600" dirty="0" err="1">
                <a:latin typeface="Courier New" panose="02070309020205020404" pitchFamily="49" charset="0"/>
                <a:cs typeface="Courier New" panose="02070309020205020404" pitchFamily="49" charset="0"/>
              </a:rPr>
              <a:t>ggplot</a:t>
            </a:r>
            <a:r>
              <a:rPr lang="en-US" sz="1600" dirty="0">
                <a:latin typeface="Courier New" panose="02070309020205020404" pitchFamily="49" charset="0"/>
                <a:cs typeface="Courier New" panose="02070309020205020404" pitchFamily="49" charset="0"/>
              </a:rPr>
              <a:t>(</a:t>
            </a:r>
            <a:r>
              <a:rPr lang="en-US" sz="1600" dirty="0" err="1">
                <a:latin typeface="Courier New" panose="02070309020205020404" pitchFamily="49" charset="0"/>
                <a:cs typeface="Courier New" panose="02070309020205020404" pitchFamily="49" charset="0"/>
              </a:rPr>
              <a:t>TSData</a:t>
            </a:r>
            <a:r>
              <a:rPr lang="en-US" sz="1600" dirty="0">
                <a:latin typeface="Courier New" panose="02070309020205020404" pitchFamily="49" charset="0"/>
                <a:cs typeface="Courier New" panose="02070309020205020404" pitchFamily="49" charset="0"/>
              </a:rPr>
              <a:t>,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aes</a:t>
            </a:r>
            <a:r>
              <a:rPr lang="en-US" sz="1600" dirty="0">
                <a:latin typeface="Courier New" panose="02070309020205020404" pitchFamily="49" charset="0"/>
                <a:cs typeface="Courier New" panose="02070309020205020404" pitchFamily="49" charset="0"/>
              </a:rPr>
              <a:t>(y = danceability, </a:t>
            </a:r>
          </a:p>
          <a:p>
            <a:r>
              <a:rPr lang="en-US" sz="1600" dirty="0">
                <a:latin typeface="Courier New" panose="02070309020205020404" pitchFamily="49" charset="0"/>
                <a:cs typeface="Courier New" panose="02070309020205020404" pitchFamily="49" charset="0"/>
              </a:rPr>
              <a:t>           x = </a:t>
            </a:r>
            <a:r>
              <a:rPr lang="en-US" sz="1600" dirty="0" err="1">
                <a:latin typeface="Courier New" panose="02070309020205020404" pitchFamily="49" charset="0"/>
                <a:cs typeface="Courier New" panose="02070309020205020404" pitchFamily="49" charset="0"/>
              </a:rPr>
              <a:t>track_number</a:t>
            </a:r>
            <a:r>
              <a:rPr lang="en-US" sz="1600" dirty="0">
                <a:latin typeface="Courier New" panose="02070309020205020404" pitchFamily="49" charset="0"/>
                <a:cs typeface="Courier New" panose="02070309020205020404" pitchFamily="49" charset="0"/>
              </a:rPr>
              <a:t>)) +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geom_point</a:t>
            </a:r>
            <a:r>
              <a:rPr lang="en-US" sz="1600" dirty="0">
                <a:latin typeface="Courier New" panose="02070309020205020404" pitchFamily="49" charset="0"/>
                <a:cs typeface="Courier New" panose="02070309020205020404" pitchFamily="49" charset="0"/>
              </a:rPr>
              <a:t>()</a:t>
            </a:r>
          </a:p>
        </p:txBody>
      </p:sp>
      <p:sp>
        <p:nvSpPr>
          <p:cNvPr id="8" name="Content Placeholder 2">
            <a:extLst>
              <a:ext uri="{FF2B5EF4-FFF2-40B4-BE49-F238E27FC236}">
                <a16:creationId xmlns:a16="http://schemas.microsoft.com/office/drawing/2014/main" id="{F3732700-5395-7344-9526-3FAC923AA595}"/>
              </a:ext>
            </a:extLst>
          </p:cNvPr>
          <p:cNvSpPr>
            <a:spLocks noGrp="1"/>
          </p:cNvSpPr>
          <p:nvPr>
            <p:ph idx="1"/>
          </p:nvPr>
        </p:nvSpPr>
        <p:spPr>
          <a:xfrm>
            <a:off x="6933041" y="4639480"/>
            <a:ext cx="4701309" cy="1649634"/>
          </a:xfrm>
        </p:spPr>
        <p:txBody>
          <a:bodyPr>
            <a:normAutofit fontScale="92500" lnSpcReduction="20000"/>
          </a:bodyPr>
          <a:lstStyle/>
          <a:p>
            <a:pPr>
              <a:buBlip>
                <a:blip>
                  <a:extLst>
                    <a:ext uri="{96DAC541-7B7A-43D3-8B79-37D633B846F1}">
                      <asvg:svgBlip xmlns:asvg="http://schemas.microsoft.com/office/drawing/2016/SVG/main" r:embed="rId4"/>
                    </a:ext>
                  </a:extLst>
                </a:blip>
              </a:buBlip>
            </a:pPr>
            <a:r>
              <a:rPr lang="en-US" dirty="0"/>
              <a:t>  overplotting</a:t>
            </a:r>
          </a:p>
          <a:p>
            <a:pPr>
              <a:buBlip>
                <a:blip>
                  <a:extLst>
                    <a:ext uri="{96DAC541-7B7A-43D3-8B79-37D633B846F1}">
                      <asvg:svgBlip xmlns:asvg="http://schemas.microsoft.com/office/drawing/2016/SVG/main" r:embed="rId4"/>
                    </a:ext>
                  </a:extLst>
                </a:blip>
              </a:buBlip>
            </a:pPr>
            <a:r>
              <a:rPr lang="en-US" dirty="0"/>
              <a:t>  x-axis range/tick marks</a:t>
            </a:r>
          </a:p>
          <a:p>
            <a:pPr>
              <a:buBlip>
                <a:blip>
                  <a:extLst>
                    <a:ext uri="{96DAC541-7B7A-43D3-8B79-37D633B846F1}">
                      <asvg:svgBlip xmlns:asvg="http://schemas.microsoft.com/office/drawing/2016/SVG/main" r:embed="rId4"/>
                    </a:ext>
                  </a:extLst>
                </a:blip>
              </a:buBlip>
            </a:pPr>
            <a:r>
              <a:rPr lang="en-US" dirty="0"/>
              <a:t>  chart junk</a:t>
            </a:r>
          </a:p>
          <a:p>
            <a:pPr>
              <a:buBlip>
                <a:blip>
                  <a:extLst>
                    <a:ext uri="{96DAC541-7B7A-43D3-8B79-37D633B846F1}">
                      <asvg:svgBlip xmlns:asvg="http://schemas.microsoft.com/office/drawing/2016/SVG/main" r:embed="rId4"/>
                    </a:ext>
                  </a:extLst>
                </a:blip>
              </a:buBlip>
            </a:pPr>
            <a:r>
              <a:rPr lang="en-US" dirty="0"/>
              <a:t>  missing linear visualization</a:t>
            </a:r>
          </a:p>
        </p:txBody>
      </p:sp>
      <p:sp>
        <p:nvSpPr>
          <p:cNvPr id="3" name="Slide Number Placeholder 2">
            <a:extLst>
              <a:ext uri="{FF2B5EF4-FFF2-40B4-BE49-F238E27FC236}">
                <a16:creationId xmlns:a16="http://schemas.microsoft.com/office/drawing/2014/main" id="{64CEBD52-2BD9-3623-D395-FAE169E94483}"/>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34</a:t>
            </a:fld>
            <a:endParaRPr lang="en-US" sz="1600" b="1" dirty="0">
              <a:solidFill>
                <a:schemeClr val="tx2">
                  <a:lumMod val="90000"/>
                  <a:lumOff val="10000"/>
                </a:schemeClr>
              </a:solidFill>
            </a:endParaRPr>
          </a:p>
        </p:txBody>
      </p:sp>
    </p:spTree>
    <p:extLst>
      <p:ext uri="{BB962C8B-B14F-4D97-AF65-F5344CB8AC3E}">
        <p14:creationId xmlns:p14="http://schemas.microsoft.com/office/powerpoint/2010/main" val="3418684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A676C-94AC-E901-91BF-7E2CBBACD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A9838E-2D88-E677-F7AA-70A778F2CEDE}"/>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Taylor Swift tracks:  Scatterplot</a:t>
            </a:r>
          </a:p>
        </p:txBody>
      </p:sp>
      <p:pic>
        <p:nvPicPr>
          <p:cNvPr id="5" name="Picture 4">
            <a:extLst>
              <a:ext uri="{FF2B5EF4-FFF2-40B4-BE49-F238E27FC236}">
                <a16:creationId xmlns:a16="http://schemas.microsoft.com/office/drawing/2014/main" id="{E28F0BAC-DA36-1FC5-AC6C-017833B55421}"/>
              </a:ext>
            </a:extLst>
          </p:cNvPr>
          <p:cNvPicPr>
            <a:picLocks noChangeAspect="1"/>
          </p:cNvPicPr>
          <p:nvPr/>
        </p:nvPicPr>
        <p:blipFill>
          <a:blip r:embed="rId2"/>
          <a:stretch>
            <a:fillRect/>
          </a:stretch>
        </p:blipFill>
        <p:spPr>
          <a:xfrm>
            <a:off x="0" y="914400"/>
            <a:ext cx="6532686" cy="5669280"/>
          </a:xfrm>
          <a:prstGeom prst="rect">
            <a:avLst/>
          </a:prstGeom>
        </p:spPr>
      </p:pic>
      <p:pic>
        <p:nvPicPr>
          <p:cNvPr id="7" name="Picture 6">
            <a:extLst>
              <a:ext uri="{FF2B5EF4-FFF2-40B4-BE49-F238E27FC236}">
                <a16:creationId xmlns:a16="http://schemas.microsoft.com/office/drawing/2014/main" id="{32138C87-59C4-8AA5-0152-BB0541A1E1A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80423" y="998538"/>
            <a:ext cx="2285190" cy="1828800"/>
          </a:xfrm>
          <a:prstGeom prst="rect">
            <a:avLst/>
          </a:prstGeom>
        </p:spPr>
      </p:pic>
      <p:sp>
        <p:nvSpPr>
          <p:cNvPr id="8" name="TextBox 7">
            <a:extLst>
              <a:ext uri="{FF2B5EF4-FFF2-40B4-BE49-F238E27FC236}">
                <a16:creationId xmlns:a16="http://schemas.microsoft.com/office/drawing/2014/main" id="{2ABEA059-3FEB-E798-CE17-DFF75D07158E}"/>
              </a:ext>
            </a:extLst>
          </p:cNvPr>
          <p:cNvSpPr txBox="1"/>
          <p:nvPr/>
        </p:nvSpPr>
        <p:spPr>
          <a:xfrm>
            <a:off x="6454038" y="2911476"/>
            <a:ext cx="5737961" cy="2677656"/>
          </a:xfrm>
          <a:prstGeom prst="rect">
            <a:avLst/>
          </a:prstGeom>
          <a:solidFill>
            <a:schemeClr val="bg1">
              <a:lumMod val="85000"/>
            </a:schemeClr>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400" b="1" dirty="0"/>
              <a:t>R code:</a:t>
            </a:r>
          </a:p>
          <a:p>
            <a:r>
              <a:rPr lang="en-US" sz="1600" dirty="0" err="1">
                <a:latin typeface="Courier New" panose="02070309020205020404" pitchFamily="49" charset="0"/>
                <a:cs typeface="Courier New" panose="02070309020205020404" pitchFamily="49" charset="0"/>
              </a:rPr>
              <a:t>ggplot</a:t>
            </a:r>
            <a:r>
              <a:rPr lang="en-US" sz="1600" dirty="0">
                <a:latin typeface="Courier New" panose="02070309020205020404" pitchFamily="49" charset="0"/>
                <a:cs typeface="Courier New" panose="02070309020205020404" pitchFamily="49" charset="0"/>
              </a:rPr>
              <a:t>(</a:t>
            </a:r>
            <a:r>
              <a:rPr lang="en-US" sz="1600" dirty="0" err="1">
                <a:latin typeface="Courier New" panose="02070309020205020404" pitchFamily="49" charset="0"/>
                <a:cs typeface="Courier New" panose="02070309020205020404" pitchFamily="49" charset="0"/>
              </a:rPr>
              <a:t>TSData</a:t>
            </a:r>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aes</a:t>
            </a:r>
            <a:r>
              <a:rPr lang="en-US" sz="1600" dirty="0">
                <a:latin typeface="Courier New" panose="02070309020205020404" pitchFamily="49" charset="0"/>
                <a:cs typeface="Courier New" panose="02070309020205020404" pitchFamily="49" charset="0"/>
              </a:rPr>
              <a:t>(y = danceability, </a:t>
            </a:r>
          </a:p>
          <a:p>
            <a:r>
              <a:rPr lang="en-US" sz="1600" dirty="0">
                <a:latin typeface="Courier New" panose="02070309020205020404" pitchFamily="49" charset="0"/>
                <a:cs typeface="Courier New" panose="02070309020205020404" pitchFamily="49" charset="0"/>
              </a:rPr>
              <a:t>                   x = </a:t>
            </a:r>
            <a:r>
              <a:rPr lang="en-US" sz="1600" dirty="0" err="1">
                <a:latin typeface="Courier New" panose="02070309020205020404" pitchFamily="49" charset="0"/>
                <a:cs typeface="Courier New" panose="02070309020205020404" pitchFamily="49" charset="0"/>
              </a:rPr>
              <a:t>track_number</a:t>
            </a:r>
            <a:r>
              <a:rPr lang="en-US" sz="1600" dirty="0">
                <a:latin typeface="Courier New" panose="02070309020205020404" pitchFamily="49" charset="0"/>
                <a:cs typeface="Courier New" panose="02070309020205020404" pitchFamily="49" charset="0"/>
              </a:rPr>
              <a:t>)) +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geom_point</a:t>
            </a:r>
            <a:r>
              <a:rPr lang="en-US" sz="1600" dirty="0">
                <a:latin typeface="Courier New" panose="02070309020205020404" pitchFamily="49" charset="0"/>
                <a:cs typeface="Courier New" panose="02070309020205020404" pitchFamily="49" charset="0"/>
              </a:rPr>
              <a:t>(color = "</a:t>
            </a:r>
            <a:r>
              <a:rPr lang="en-US" sz="1600" dirty="0" err="1">
                <a:latin typeface="Courier New" panose="02070309020205020404" pitchFamily="49" charset="0"/>
                <a:cs typeface="Courier New" panose="02070309020205020404" pitchFamily="49" charset="0"/>
              </a:rPr>
              <a:t>darkgray</a:t>
            </a:r>
            <a:r>
              <a:rPr lang="en-US" sz="1600" dirty="0">
                <a:latin typeface="Courier New" panose="02070309020205020404" pitchFamily="49" charset="0"/>
                <a:cs typeface="Courier New" panose="02070309020205020404" pitchFamily="49" charset="0"/>
              </a:rPr>
              <a:t>") +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geom_jitter</a:t>
            </a:r>
            <a:r>
              <a:rPr lang="en-US" sz="1600" dirty="0">
                <a:latin typeface="Courier New" panose="02070309020205020404" pitchFamily="49" charset="0"/>
                <a:cs typeface="Courier New" panose="02070309020205020404" pitchFamily="49" charset="0"/>
              </a:rPr>
              <a:t>(color = "</a:t>
            </a:r>
            <a:r>
              <a:rPr lang="en-US" sz="1600" dirty="0" err="1">
                <a:latin typeface="Courier New" panose="02070309020205020404" pitchFamily="49" charset="0"/>
                <a:cs typeface="Courier New" panose="02070309020205020404" pitchFamily="49" charset="0"/>
              </a:rPr>
              <a:t>darkgray</a:t>
            </a:r>
            <a:r>
              <a:rPr lang="en-US" sz="1600" dirty="0">
                <a:latin typeface="Courier New" panose="02070309020205020404" pitchFamily="49" charset="0"/>
                <a:cs typeface="Courier New" panose="02070309020205020404" pitchFamily="49" charset="0"/>
              </a:rPr>
              <a:t>") +  </a:t>
            </a:r>
          </a:p>
          <a:p>
            <a:r>
              <a:rPr lang="en-US" sz="1600" dirty="0">
                <a:latin typeface="Courier New" panose="02070309020205020404" pitchFamily="49" charset="0"/>
                <a:cs typeface="Courier New" panose="02070309020205020404" pitchFamily="49" charset="0"/>
              </a:rPr>
              <a:t>  labs(x = "Track Number") +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scale_x_continuous</a:t>
            </a:r>
            <a:r>
              <a:rPr lang="en-US" sz="1600" dirty="0">
                <a:latin typeface="Courier New" panose="02070309020205020404" pitchFamily="49" charset="0"/>
                <a:cs typeface="Courier New" panose="02070309020205020404" pitchFamily="49" charset="0"/>
              </a:rPr>
              <a:t>(breaks=seq(1,31, by=3))+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geom_smooth</a:t>
            </a:r>
            <a:r>
              <a:rPr lang="en-US" sz="1600" dirty="0">
                <a:latin typeface="Courier New" panose="02070309020205020404" pitchFamily="49" charset="0"/>
                <a:cs typeface="Courier New" panose="02070309020205020404" pitchFamily="49" charset="0"/>
              </a:rPr>
              <a:t>(method = "</a:t>
            </a:r>
            <a:r>
              <a:rPr lang="en-US" sz="1600" dirty="0" err="1">
                <a:latin typeface="Courier New" panose="02070309020205020404" pitchFamily="49" charset="0"/>
                <a:cs typeface="Courier New" panose="02070309020205020404" pitchFamily="49" charset="0"/>
              </a:rPr>
              <a:t>lm</a:t>
            </a:r>
            <a:r>
              <a:rPr lang="en-US" sz="1600" dirty="0">
                <a:latin typeface="Courier New" panose="02070309020205020404" pitchFamily="49" charset="0"/>
                <a:cs typeface="Courier New" panose="02070309020205020404" pitchFamily="49" charset="0"/>
              </a:rPr>
              <a:t>", se = FALSE, </a:t>
            </a:r>
          </a:p>
          <a:p>
            <a:r>
              <a:rPr lang="en-US" sz="1600" dirty="0">
                <a:latin typeface="Courier New" panose="02070309020205020404" pitchFamily="49" charset="0"/>
                <a:cs typeface="Courier New" panose="02070309020205020404" pitchFamily="49" charset="0"/>
              </a:rPr>
              <a:t>              color="</a:t>
            </a:r>
            <a:r>
              <a:rPr lang="en-US" sz="1600" dirty="0" err="1">
                <a:latin typeface="Courier New" panose="02070309020205020404" pitchFamily="49" charset="0"/>
                <a:cs typeface="Courier New" panose="02070309020205020404" pitchFamily="49" charset="0"/>
              </a:rPr>
              <a:t>slateblue</a:t>
            </a:r>
            <a:r>
              <a:rPr lang="en-US" sz="1600" dirty="0">
                <a:latin typeface="Courier New" panose="02070309020205020404" pitchFamily="49" charset="0"/>
                <a:cs typeface="Courier New" panose="02070309020205020404" pitchFamily="49" charset="0"/>
              </a:rPr>
              <a:t>")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theme_bw</a:t>
            </a:r>
            <a:r>
              <a:rPr lang="en-US" sz="1600" dirty="0">
                <a:latin typeface="Courier New" panose="02070309020205020404" pitchFamily="49" charset="0"/>
                <a:cs typeface="Courier New" panose="02070309020205020404" pitchFamily="49" charset="0"/>
              </a:rPr>
              <a:t>() </a:t>
            </a:r>
          </a:p>
        </p:txBody>
      </p:sp>
      <p:sp>
        <p:nvSpPr>
          <p:cNvPr id="3" name="Slide Number Placeholder 2">
            <a:extLst>
              <a:ext uri="{FF2B5EF4-FFF2-40B4-BE49-F238E27FC236}">
                <a16:creationId xmlns:a16="http://schemas.microsoft.com/office/drawing/2014/main" id="{C5B01DFB-8E9C-5578-8679-4E75D36F5BFB}"/>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35</a:t>
            </a:fld>
            <a:endParaRPr lang="en-US" sz="1600" b="1" dirty="0">
              <a:solidFill>
                <a:schemeClr val="tx2">
                  <a:lumMod val="90000"/>
                  <a:lumOff val="10000"/>
                </a:schemeClr>
              </a:solidFill>
            </a:endParaRPr>
          </a:p>
        </p:txBody>
      </p:sp>
    </p:spTree>
    <p:extLst>
      <p:ext uri="{BB962C8B-B14F-4D97-AF65-F5344CB8AC3E}">
        <p14:creationId xmlns:p14="http://schemas.microsoft.com/office/powerpoint/2010/main" val="1183264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3751A-C950-94D5-EB10-E15700F174CA}"/>
              </a:ext>
            </a:extLst>
          </p:cNvPr>
          <p:cNvSpPr>
            <a:spLocks noGrp="1"/>
          </p:cNvSpPr>
          <p:nvPr>
            <p:ph type="title"/>
          </p:nvPr>
        </p:nvSpPr>
        <p:spPr>
          <a:xfrm>
            <a:off x="0" y="0"/>
            <a:ext cx="12192000" cy="1188720"/>
          </a:xfrm>
          <a:solidFill>
            <a:schemeClr val="tx2">
              <a:lumMod val="90000"/>
              <a:lumOff val="10000"/>
            </a:schemeClr>
          </a:solidFill>
        </p:spPr>
        <p:txBody>
          <a:bodyPr>
            <a:normAutofit fontScale="90000"/>
          </a:bodyPr>
          <a:lstStyle/>
          <a:p>
            <a:r>
              <a:rPr lang="en-US" b="1" dirty="0">
                <a:solidFill>
                  <a:schemeClr val="bg1"/>
                </a:solidFill>
              </a:rPr>
              <a:t>    How does danceability of Taylor Swift tracks differ </a:t>
            </a:r>
            <a:br>
              <a:rPr lang="en-US" b="1" dirty="0">
                <a:solidFill>
                  <a:schemeClr val="bg1"/>
                </a:solidFill>
              </a:rPr>
            </a:br>
            <a:r>
              <a:rPr lang="en-US" b="1" dirty="0">
                <a:solidFill>
                  <a:schemeClr val="bg1"/>
                </a:solidFill>
              </a:rPr>
              <a:t>    among her studio albums?</a:t>
            </a:r>
          </a:p>
        </p:txBody>
      </p:sp>
      <p:sp>
        <p:nvSpPr>
          <p:cNvPr id="3" name="Content Placeholder 2">
            <a:extLst>
              <a:ext uri="{FF2B5EF4-FFF2-40B4-BE49-F238E27FC236}">
                <a16:creationId xmlns:a16="http://schemas.microsoft.com/office/drawing/2014/main" id="{88A89234-5574-5B91-0C43-9FA3B4149102}"/>
              </a:ext>
            </a:extLst>
          </p:cNvPr>
          <p:cNvSpPr>
            <a:spLocks noGrp="1"/>
          </p:cNvSpPr>
          <p:nvPr>
            <p:ph idx="1"/>
          </p:nvPr>
        </p:nvSpPr>
        <p:spPr>
          <a:xfrm>
            <a:off x="6532686" y="4384400"/>
            <a:ext cx="4701309" cy="2105892"/>
          </a:xfrm>
        </p:spPr>
        <p:txBody>
          <a:bodyPr>
            <a:normAutofit/>
          </a:bodyPr>
          <a:lstStyle/>
          <a:p>
            <a:pPr>
              <a:buBlip>
                <a:blip>
                  <a:extLst>
                    <a:ext uri="{96DAC541-7B7A-43D3-8B79-37D633B846F1}">
                      <asvg:svgBlip xmlns:asvg="http://schemas.microsoft.com/office/drawing/2016/SVG/main" r:embed="rId2"/>
                    </a:ext>
                  </a:extLst>
                </a:blip>
              </a:buBlip>
            </a:pPr>
            <a:r>
              <a:rPr lang="en-US" dirty="0"/>
              <a:t>  x-axis range</a:t>
            </a:r>
          </a:p>
          <a:p>
            <a:pPr>
              <a:buBlip>
                <a:blip>
                  <a:extLst>
                    <a:ext uri="{96DAC541-7B7A-43D3-8B79-37D633B846F1}">
                      <asvg:svgBlip xmlns:asvg="http://schemas.microsoft.com/office/drawing/2016/SVG/main" r:embed="rId2"/>
                    </a:ext>
                  </a:extLst>
                </a:blip>
              </a:buBlip>
            </a:pPr>
            <a:r>
              <a:rPr lang="en-US" dirty="0"/>
              <a:t>  y-axis order</a:t>
            </a:r>
          </a:p>
          <a:p>
            <a:pPr>
              <a:buBlip>
                <a:blip>
                  <a:extLst>
                    <a:ext uri="{96DAC541-7B7A-43D3-8B79-37D633B846F1}">
                      <asvg:svgBlip xmlns:asvg="http://schemas.microsoft.com/office/drawing/2016/SVG/main" r:embed="rId2"/>
                    </a:ext>
                  </a:extLst>
                </a:blip>
              </a:buBlip>
            </a:pPr>
            <a:r>
              <a:rPr lang="en-US" dirty="0"/>
              <a:t>  chart junk</a:t>
            </a:r>
          </a:p>
          <a:p>
            <a:pPr>
              <a:buBlip>
                <a:blip>
                  <a:extLst>
                    <a:ext uri="{96DAC541-7B7A-43D3-8B79-37D633B846F1}">
                      <asvg:svgBlip xmlns:asvg="http://schemas.microsoft.com/office/drawing/2016/SVG/main" r:embed="rId2"/>
                    </a:ext>
                  </a:extLst>
                </a:blip>
              </a:buBlip>
            </a:pPr>
            <a:r>
              <a:rPr lang="en-US" dirty="0"/>
              <a:t>  summarized, not raw data</a:t>
            </a:r>
          </a:p>
        </p:txBody>
      </p:sp>
      <p:pic>
        <p:nvPicPr>
          <p:cNvPr id="5" name="Picture 4">
            <a:extLst>
              <a:ext uri="{FF2B5EF4-FFF2-40B4-BE49-F238E27FC236}">
                <a16:creationId xmlns:a16="http://schemas.microsoft.com/office/drawing/2014/main" id="{F5DD286B-6F23-D6D5-EC05-4D99A27F2CCB}"/>
              </a:ext>
            </a:extLst>
          </p:cNvPr>
          <p:cNvPicPr>
            <a:picLocks noChangeAspect="1"/>
          </p:cNvPicPr>
          <p:nvPr/>
        </p:nvPicPr>
        <p:blipFill>
          <a:blip r:embed="rId3"/>
          <a:stretch>
            <a:fillRect/>
          </a:stretch>
        </p:blipFill>
        <p:spPr>
          <a:xfrm>
            <a:off x="0" y="1188720"/>
            <a:ext cx="6532686" cy="5669280"/>
          </a:xfrm>
          <a:prstGeom prst="rect">
            <a:avLst/>
          </a:prstGeom>
        </p:spPr>
      </p:pic>
      <p:pic>
        <p:nvPicPr>
          <p:cNvPr id="7" name="Picture 6">
            <a:extLst>
              <a:ext uri="{FF2B5EF4-FFF2-40B4-BE49-F238E27FC236}">
                <a16:creationId xmlns:a16="http://schemas.microsoft.com/office/drawing/2014/main" id="{5F1E27B6-6ADE-DDC7-B88D-E35384E380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32686" y="1188720"/>
            <a:ext cx="1828800" cy="1828800"/>
          </a:xfrm>
          <a:prstGeom prst="rect">
            <a:avLst/>
          </a:prstGeom>
        </p:spPr>
      </p:pic>
      <p:sp>
        <p:nvSpPr>
          <p:cNvPr id="8" name="TextBox 7">
            <a:extLst>
              <a:ext uri="{FF2B5EF4-FFF2-40B4-BE49-F238E27FC236}">
                <a16:creationId xmlns:a16="http://schemas.microsoft.com/office/drawing/2014/main" id="{8E258CF1-0E1A-E834-1ACA-2D23F35D076F}"/>
              </a:ext>
            </a:extLst>
          </p:cNvPr>
          <p:cNvSpPr txBox="1"/>
          <p:nvPr/>
        </p:nvSpPr>
        <p:spPr>
          <a:xfrm>
            <a:off x="6504978" y="3017520"/>
            <a:ext cx="5659314" cy="1231106"/>
          </a:xfrm>
          <a:prstGeom prst="rect">
            <a:avLst/>
          </a:prstGeom>
          <a:solidFill>
            <a:schemeClr val="bg1">
              <a:lumMod val="85000"/>
            </a:schemeClr>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400" b="1" dirty="0"/>
              <a:t>R Code:</a:t>
            </a:r>
          </a:p>
          <a:p>
            <a:r>
              <a:rPr lang="en-US" sz="1600" dirty="0" err="1">
                <a:latin typeface="Courier New" panose="02070309020205020404" pitchFamily="49" charset="0"/>
                <a:cs typeface="Courier New" panose="02070309020205020404" pitchFamily="49" charset="0"/>
              </a:rPr>
              <a:t>ggplot</a:t>
            </a:r>
            <a:r>
              <a:rPr lang="en-US" sz="1600" dirty="0">
                <a:latin typeface="Courier New" panose="02070309020205020404" pitchFamily="49" charset="0"/>
                <a:cs typeface="Courier New" panose="02070309020205020404" pitchFamily="49" charset="0"/>
              </a:rPr>
              <a:t>(</a:t>
            </a:r>
            <a:r>
              <a:rPr lang="en-US" sz="1600" dirty="0" err="1">
                <a:latin typeface="Courier New" panose="02070309020205020404" pitchFamily="49" charset="0"/>
                <a:cs typeface="Courier New" panose="02070309020205020404" pitchFamily="49" charset="0"/>
              </a:rPr>
              <a:t>TSData</a:t>
            </a:r>
            <a:r>
              <a:rPr lang="en-US" sz="1600" dirty="0">
                <a:latin typeface="Courier New" panose="02070309020205020404" pitchFamily="49" charset="0"/>
                <a:cs typeface="Courier New" panose="02070309020205020404" pitchFamily="49" charset="0"/>
              </a:rPr>
              <a:t>,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aes</a:t>
            </a:r>
            <a:r>
              <a:rPr lang="en-US" sz="1600" dirty="0">
                <a:latin typeface="Courier New" panose="02070309020205020404" pitchFamily="49" charset="0"/>
                <a:cs typeface="Courier New" panose="02070309020205020404" pitchFamily="49" charset="0"/>
              </a:rPr>
              <a:t>(x=danceability, y=</a:t>
            </a:r>
            <a:r>
              <a:rPr lang="en-US" sz="1600" dirty="0" err="1">
                <a:latin typeface="Courier New" panose="02070309020205020404" pitchFamily="49" charset="0"/>
                <a:cs typeface="Courier New" panose="02070309020205020404" pitchFamily="49" charset="0"/>
              </a:rPr>
              <a:t>album_name</a:t>
            </a:r>
            <a:r>
              <a:rPr lang="en-US" sz="1600" dirty="0">
                <a:latin typeface="Courier New" panose="02070309020205020404" pitchFamily="49" charset="0"/>
                <a:cs typeface="Courier New" panose="02070309020205020404" pitchFamily="49" charset="0"/>
              </a:rPr>
              <a:t>)) +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geom_boxplot</a:t>
            </a:r>
            <a:r>
              <a:rPr lang="en-US" sz="1600" dirty="0">
                <a:latin typeface="Courier New" panose="02070309020205020404" pitchFamily="49" charset="0"/>
                <a:cs typeface="Courier New" panose="02070309020205020404" pitchFamily="49" charset="0"/>
              </a:rPr>
              <a:t>()</a:t>
            </a:r>
          </a:p>
        </p:txBody>
      </p:sp>
      <p:sp>
        <p:nvSpPr>
          <p:cNvPr id="4" name="Slide Number Placeholder 3">
            <a:extLst>
              <a:ext uri="{FF2B5EF4-FFF2-40B4-BE49-F238E27FC236}">
                <a16:creationId xmlns:a16="http://schemas.microsoft.com/office/drawing/2014/main" id="{E3492CD8-5886-EEF4-F7D4-836CB677DB68}"/>
              </a:ext>
            </a:extLst>
          </p:cNvPr>
          <p:cNvSpPr>
            <a:spLocks noGrp="1"/>
          </p:cNvSpPr>
          <p:nvPr>
            <p:ph type="sldNum" sz="quarter" idx="12"/>
          </p:nvPr>
        </p:nvSpPr>
        <p:spPr>
          <a:xfrm>
            <a:off x="9448800" y="6490292"/>
            <a:ext cx="2743200" cy="365125"/>
          </a:xfrm>
        </p:spPr>
        <p:txBody>
          <a:bodyPr/>
          <a:lstStyle/>
          <a:p>
            <a:fld id="{1CD7194B-0F75-470B-8147-2A362AE0D5E6}" type="slidenum">
              <a:rPr lang="en-US" sz="1600" b="1" smtClean="0">
                <a:solidFill>
                  <a:schemeClr val="tx2">
                    <a:lumMod val="90000"/>
                    <a:lumOff val="10000"/>
                  </a:schemeClr>
                </a:solidFill>
              </a:rPr>
              <a:t>36</a:t>
            </a:fld>
            <a:endParaRPr lang="en-US" sz="1600" b="1" dirty="0">
              <a:solidFill>
                <a:schemeClr val="tx2">
                  <a:lumMod val="90000"/>
                  <a:lumOff val="10000"/>
                </a:schemeClr>
              </a:solidFill>
            </a:endParaRPr>
          </a:p>
        </p:txBody>
      </p:sp>
    </p:spTree>
    <p:extLst>
      <p:ext uri="{BB962C8B-B14F-4D97-AF65-F5344CB8AC3E}">
        <p14:creationId xmlns:p14="http://schemas.microsoft.com/office/powerpoint/2010/main" val="3789814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3D17E-1E8F-5BB5-2BAF-528D51049C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609B2E-3D0B-3BAF-4C42-6492C5D8D418}"/>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Taylor Swift tracks:  side-by-side boxplots</a:t>
            </a:r>
          </a:p>
        </p:txBody>
      </p:sp>
      <p:pic>
        <p:nvPicPr>
          <p:cNvPr id="6" name="Picture 5">
            <a:extLst>
              <a:ext uri="{FF2B5EF4-FFF2-40B4-BE49-F238E27FC236}">
                <a16:creationId xmlns:a16="http://schemas.microsoft.com/office/drawing/2014/main" id="{D9675999-8EA6-94D7-05E3-A869E14F88C8}"/>
              </a:ext>
            </a:extLst>
          </p:cNvPr>
          <p:cNvPicPr>
            <a:picLocks noChangeAspect="1"/>
          </p:cNvPicPr>
          <p:nvPr/>
        </p:nvPicPr>
        <p:blipFill>
          <a:blip r:embed="rId2"/>
          <a:stretch>
            <a:fillRect/>
          </a:stretch>
        </p:blipFill>
        <p:spPr>
          <a:xfrm>
            <a:off x="0" y="914400"/>
            <a:ext cx="6532686" cy="5669280"/>
          </a:xfrm>
          <a:prstGeom prst="rect">
            <a:avLst/>
          </a:prstGeom>
        </p:spPr>
      </p:pic>
      <p:sp>
        <p:nvSpPr>
          <p:cNvPr id="9" name="TextBox 8">
            <a:extLst>
              <a:ext uri="{FF2B5EF4-FFF2-40B4-BE49-F238E27FC236}">
                <a16:creationId xmlns:a16="http://schemas.microsoft.com/office/drawing/2014/main" id="{A5F96F28-2D3F-435E-1311-4BE4E3CF211B}"/>
              </a:ext>
            </a:extLst>
          </p:cNvPr>
          <p:cNvSpPr txBox="1"/>
          <p:nvPr/>
        </p:nvSpPr>
        <p:spPr>
          <a:xfrm>
            <a:off x="4918997" y="2762054"/>
            <a:ext cx="7273003" cy="3662541"/>
          </a:xfrm>
          <a:prstGeom prst="rect">
            <a:avLst/>
          </a:prstGeom>
          <a:solidFill>
            <a:schemeClr val="bg1">
              <a:lumMod val="85000"/>
            </a:schemeClr>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400" b="1" dirty="0"/>
              <a:t>R code (set factor level order):</a:t>
            </a:r>
          </a:p>
          <a:p>
            <a:r>
              <a:rPr lang="en-US" sz="1600" dirty="0" err="1">
                <a:latin typeface="Courier New" panose="02070309020205020404" pitchFamily="49" charset="0"/>
                <a:cs typeface="Courier New" panose="02070309020205020404" pitchFamily="49" charset="0"/>
              </a:rPr>
              <a:t>album_order</a:t>
            </a:r>
            <a:r>
              <a:rPr lang="en-US" sz="1600" dirty="0">
                <a:latin typeface="Courier New" panose="02070309020205020404" pitchFamily="49" charset="0"/>
                <a:cs typeface="Courier New" panose="02070309020205020404" pitchFamily="49" charset="0"/>
              </a:rPr>
              <a:t> &lt;- rev(c("Taylor Swift",                   </a:t>
            </a:r>
          </a:p>
          <a:p>
            <a:r>
              <a:rPr lang="en-US" sz="1600" dirty="0">
                <a:latin typeface="Courier New" panose="02070309020205020404" pitchFamily="49" charset="0"/>
                <a:cs typeface="Courier New" panose="02070309020205020404" pitchFamily="49" charset="0"/>
              </a:rPr>
              <a:t>                     "Fearless (Taylor's Version)",                 </a:t>
            </a:r>
          </a:p>
          <a:p>
            <a:r>
              <a:rPr lang="en-US" sz="1600" dirty="0">
                <a:latin typeface="Courier New" panose="02070309020205020404" pitchFamily="49" charset="0"/>
                <a:cs typeface="Courier New" panose="02070309020205020404" pitchFamily="49" charset="0"/>
              </a:rPr>
              <a:t>                     "Speak Now (Taylor's Version)",                  </a:t>
            </a:r>
          </a:p>
          <a:p>
            <a:r>
              <a:rPr lang="en-US" sz="1600" dirty="0">
                <a:latin typeface="Courier New" panose="02070309020205020404" pitchFamily="49" charset="0"/>
                <a:cs typeface="Courier New" panose="02070309020205020404" pitchFamily="49" charset="0"/>
              </a:rPr>
              <a:t>                     "Red (Taylor's Version)",                 </a:t>
            </a:r>
          </a:p>
          <a:p>
            <a:r>
              <a:rPr lang="en-US" sz="1600" dirty="0">
                <a:latin typeface="Courier New" panose="02070309020205020404" pitchFamily="49" charset="0"/>
                <a:cs typeface="Courier New" panose="02070309020205020404" pitchFamily="49" charset="0"/>
              </a:rPr>
              <a:t>                     "1989 (Taylor's Version)",                 </a:t>
            </a:r>
          </a:p>
          <a:p>
            <a:r>
              <a:rPr lang="en-US" sz="1600" dirty="0">
                <a:latin typeface="Courier New" panose="02070309020205020404" pitchFamily="49" charset="0"/>
                <a:cs typeface="Courier New" panose="02070309020205020404" pitchFamily="49" charset="0"/>
              </a:rPr>
              <a:t>                     "reputation", "Lover",                </a:t>
            </a:r>
          </a:p>
          <a:p>
            <a:r>
              <a:rPr lang="en-US" sz="1600" dirty="0">
                <a:latin typeface="Courier New" panose="02070309020205020404" pitchFamily="49" charset="0"/>
                <a:cs typeface="Courier New" panose="02070309020205020404" pitchFamily="49" charset="0"/>
              </a:rPr>
              <a:t>                     "folklore", "evermore", </a:t>
            </a:r>
          </a:p>
          <a:p>
            <a:r>
              <a:rPr lang="en-US" sz="1600" dirty="0">
                <a:latin typeface="Courier New" panose="02070309020205020404" pitchFamily="49" charset="0"/>
                <a:cs typeface="Courier New" panose="02070309020205020404" pitchFamily="49" charset="0"/>
              </a:rPr>
              <a:t>                     "Midnights",                 </a:t>
            </a:r>
          </a:p>
          <a:p>
            <a:r>
              <a:rPr lang="en-US" sz="1600" dirty="0">
                <a:latin typeface="Courier New" panose="02070309020205020404" pitchFamily="49" charset="0"/>
                <a:cs typeface="Courier New" panose="02070309020205020404" pitchFamily="49" charset="0"/>
              </a:rPr>
              <a:t>                     "THE TORTURED POETS DEPARTMENT",                 </a:t>
            </a:r>
          </a:p>
          <a:p>
            <a:r>
              <a:rPr lang="en-US" sz="1600" dirty="0">
                <a:latin typeface="Courier New" panose="02070309020205020404" pitchFamily="49" charset="0"/>
                <a:cs typeface="Courier New" panose="02070309020205020404" pitchFamily="49" charset="0"/>
              </a:rPr>
              <a:t>                     "The Life of a Showgirl"))</a:t>
            </a:r>
          </a:p>
          <a:p>
            <a:endParaRPr lang="en-US" sz="1600" dirty="0">
              <a:latin typeface="Courier New" panose="02070309020205020404" pitchFamily="49" charset="0"/>
              <a:cs typeface="Courier New" panose="02070309020205020404" pitchFamily="49" charset="0"/>
            </a:endParaRPr>
          </a:p>
          <a:p>
            <a:r>
              <a:rPr lang="en-US" sz="1600" dirty="0" err="1">
                <a:latin typeface="Courier New" panose="02070309020205020404" pitchFamily="49" charset="0"/>
                <a:cs typeface="Courier New" panose="02070309020205020404" pitchFamily="49" charset="0"/>
              </a:rPr>
              <a:t>TSData$album_name</a:t>
            </a:r>
            <a:r>
              <a:rPr lang="en-US" sz="1600" dirty="0">
                <a:latin typeface="Courier New" panose="02070309020205020404" pitchFamily="49" charset="0"/>
                <a:cs typeface="Courier New" panose="02070309020205020404" pitchFamily="49" charset="0"/>
              </a:rPr>
              <a:t> &lt;-factor(</a:t>
            </a:r>
            <a:r>
              <a:rPr lang="en-US" sz="1600" dirty="0" err="1">
                <a:latin typeface="Courier New" panose="02070309020205020404" pitchFamily="49" charset="0"/>
                <a:cs typeface="Courier New" panose="02070309020205020404" pitchFamily="49" charset="0"/>
              </a:rPr>
              <a:t>TSData$album_name</a:t>
            </a:r>
            <a:r>
              <a:rPr lang="en-US" sz="1600" dirty="0">
                <a:latin typeface="Courier New" panose="02070309020205020404" pitchFamily="49" charset="0"/>
                <a:cs typeface="Courier New" panose="02070309020205020404" pitchFamily="49" charset="0"/>
              </a:rPr>
              <a:t>,  </a:t>
            </a:r>
          </a:p>
          <a:p>
            <a:r>
              <a:rPr lang="en-US" sz="1600" dirty="0">
                <a:latin typeface="Courier New" panose="02070309020205020404" pitchFamily="49" charset="0"/>
                <a:cs typeface="Courier New" panose="02070309020205020404" pitchFamily="49" charset="0"/>
              </a:rPr>
              <a:t>                            levels=</a:t>
            </a:r>
            <a:r>
              <a:rPr lang="en-US" sz="1600" dirty="0" err="1">
                <a:latin typeface="Courier New" panose="02070309020205020404" pitchFamily="49" charset="0"/>
                <a:cs typeface="Courier New" panose="02070309020205020404" pitchFamily="49" charset="0"/>
              </a:rPr>
              <a:t>album_order</a:t>
            </a:r>
            <a:r>
              <a:rPr lang="en-US" sz="1600" dirty="0">
                <a:latin typeface="Courier New" panose="02070309020205020404" pitchFamily="49" charset="0"/>
                <a:cs typeface="Courier New" panose="02070309020205020404" pitchFamily="49" charset="0"/>
              </a:rPr>
              <a:t>)</a:t>
            </a:r>
          </a:p>
        </p:txBody>
      </p:sp>
      <p:sp>
        <p:nvSpPr>
          <p:cNvPr id="10" name="TextBox 9">
            <a:extLst>
              <a:ext uri="{FF2B5EF4-FFF2-40B4-BE49-F238E27FC236}">
                <a16:creationId xmlns:a16="http://schemas.microsoft.com/office/drawing/2014/main" id="{0E7DF2A5-DED9-2836-0B76-3E27B9B7B1FE}"/>
              </a:ext>
            </a:extLst>
          </p:cNvPr>
          <p:cNvSpPr txBox="1"/>
          <p:nvPr/>
        </p:nvSpPr>
        <p:spPr>
          <a:xfrm>
            <a:off x="4918996" y="2773048"/>
            <a:ext cx="7273003" cy="2923877"/>
          </a:xfrm>
          <a:prstGeom prst="rect">
            <a:avLst/>
          </a:prstGeom>
          <a:solidFill>
            <a:schemeClr val="bg1">
              <a:lumMod val="85000"/>
            </a:schemeClr>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400" b="1" dirty="0"/>
              <a:t>R code (graph):</a:t>
            </a:r>
          </a:p>
          <a:p>
            <a:r>
              <a:rPr lang="en-US" sz="1600" dirty="0" err="1">
                <a:latin typeface="Courier New" panose="02070309020205020404" pitchFamily="49" charset="0"/>
                <a:cs typeface="Courier New" panose="02070309020205020404" pitchFamily="49" charset="0"/>
              </a:rPr>
              <a:t>ggplot</a:t>
            </a:r>
            <a:r>
              <a:rPr lang="en-US" sz="1600" dirty="0">
                <a:latin typeface="Courier New" panose="02070309020205020404" pitchFamily="49" charset="0"/>
                <a:cs typeface="Courier New" panose="02070309020205020404" pitchFamily="49" charset="0"/>
              </a:rPr>
              <a:t>(</a:t>
            </a:r>
            <a:r>
              <a:rPr lang="en-US" sz="1600" dirty="0" err="1">
                <a:latin typeface="Courier New" panose="02070309020205020404" pitchFamily="49" charset="0"/>
                <a:cs typeface="Courier New" panose="02070309020205020404" pitchFamily="49" charset="0"/>
              </a:rPr>
              <a:t>TSData</a:t>
            </a:r>
            <a:r>
              <a:rPr lang="en-US" sz="1600" dirty="0">
                <a:latin typeface="Courier New" panose="02070309020205020404" pitchFamily="49" charset="0"/>
                <a:cs typeface="Courier New" panose="02070309020205020404" pitchFamily="49" charset="0"/>
              </a:rPr>
              <a:t>,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aes</a:t>
            </a:r>
            <a:r>
              <a:rPr lang="en-US" sz="1600" dirty="0">
                <a:latin typeface="Courier New" panose="02070309020205020404" pitchFamily="49" charset="0"/>
                <a:cs typeface="Courier New" panose="02070309020205020404" pitchFamily="49" charset="0"/>
              </a:rPr>
              <a:t>(x=danceability, y=</a:t>
            </a:r>
            <a:r>
              <a:rPr lang="en-US" sz="1600" dirty="0" err="1">
                <a:latin typeface="Courier New" panose="02070309020205020404" pitchFamily="49" charset="0"/>
                <a:cs typeface="Courier New" panose="02070309020205020404" pitchFamily="49" charset="0"/>
              </a:rPr>
              <a:t>album_name</a:t>
            </a:r>
            <a:r>
              <a:rPr lang="en-US" sz="1600" dirty="0">
                <a:latin typeface="Courier New" panose="02070309020205020404" pitchFamily="49" charset="0"/>
                <a:cs typeface="Courier New" panose="02070309020205020404" pitchFamily="49" charset="0"/>
              </a:rPr>
              <a:t>)) +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geom_boxplot</a:t>
            </a:r>
            <a:r>
              <a:rPr lang="en-US" sz="1600" dirty="0">
                <a:latin typeface="Courier New" panose="02070309020205020404" pitchFamily="49" charset="0"/>
                <a:cs typeface="Courier New" panose="02070309020205020404" pitchFamily="49" charset="0"/>
              </a:rPr>
              <a:t>(</a:t>
            </a:r>
            <a:r>
              <a:rPr lang="en-US" sz="1600" dirty="0" err="1">
                <a:latin typeface="Courier New" panose="02070309020205020404" pitchFamily="49" charset="0"/>
                <a:cs typeface="Courier New" panose="02070309020205020404" pitchFamily="49" charset="0"/>
              </a:rPr>
              <a:t>outlier.shape</a:t>
            </a:r>
            <a:r>
              <a:rPr lang="en-US" sz="1600" dirty="0">
                <a:latin typeface="Courier New" panose="02070309020205020404" pitchFamily="49" charset="0"/>
                <a:cs typeface="Courier New" panose="02070309020205020404" pitchFamily="49" charset="0"/>
              </a:rPr>
              <a:t> = NA) +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geom_point</a:t>
            </a:r>
            <a:r>
              <a:rPr lang="en-US" sz="1600" dirty="0">
                <a:latin typeface="Courier New" panose="02070309020205020404" pitchFamily="49" charset="0"/>
                <a:cs typeface="Courier New" panose="02070309020205020404" pitchFamily="49" charset="0"/>
              </a:rPr>
              <a:t>(color = "</a:t>
            </a:r>
            <a:r>
              <a:rPr lang="en-US" sz="1600" dirty="0" err="1">
                <a:latin typeface="Courier New" panose="02070309020205020404" pitchFamily="49" charset="0"/>
                <a:cs typeface="Courier New" panose="02070309020205020404" pitchFamily="49" charset="0"/>
              </a:rPr>
              <a:t>slateblue</a:t>
            </a:r>
            <a:r>
              <a:rPr lang="en-US" sz="1600" dirty="0">
                <a:latin typeface="Courier New" panose="02070309020205020404" pitchFamily="49" charset="0"/>
                <a:cs typeface="Courier New" panose="02070309020205020404" pitchFamily="49" charset="0"/>
              </a:rPr>
              <a:t>", </a:t>
            </a:r>
          </a:p>
          <a:p>
            <a:r>
              <a:rPr lang="en-US" sz="1600" dirty="0">
                <a:latin typeface="Courier New" panose="02070309020205020404" pitchFamily="49" charset="0"/>
                <a:cs typeface="Courier New" panose="02070309020205020404" pitchFamily="49" charset="0"/>
              </a:rPr>
              <a:t>    position = </a:t>
            </a:r>
            <a:r>
              <a:rPr lang="en-US" sz="1600" dirty="0" err="1">
                <a:latin typeface="Courier New" panose="02070309020205020404" pitchFamily="49" charset="0"/>
                <a:cs typeface="Courier New" panose="02070309020205020404" pitchFamily="49" charset="0"/>
              </a:rPr>
              <a:t>position_jitterdodge</a:t>
            </a:r>
            <a:r>
              <a:rPr lang="en-US" sz="1600" dirty="0">
                <a:latin typeface="Courier New" panose="02070309020205020404" pitchFamily="49" charset="0"/>
                <a:cs typeface="Courier New" panose="02070309020205020404" pitchFamily="49" charset="0"/>
              </a:rPr>
              <a:t>(</a:t>
            </a:r>
            <a:r>
              <a:rPr lang="en-US" sz="1600" dirty="0" err="1">
                <a:latin typeface="Courier New" panose="02070309020205020404" pitchFamily="49" charset="0"/>
                <a:cs typeface="Courier New" panose="02070309020205020404" pitchFamily="49" charset="0"/>
              </a:rPr>
              <a:t>jitter.width</a:t>
            </a:r>
            <a:r>
              <a:rPr lang="en-US" sz="1600" dirty="0">
                <a:latin typeface="Courier New" panose="02070309020205020404" pitchFamily="49" charset="0"/>
                <a:cs typeface="Courier New" panose="02070309020205020404" pitchFamily="49" charset="0"/>
              </a:rPr>
              <a:t> = 0.2,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dodge.width</a:t>
            </a:r>
            <a:r>
              <a:rPr lang="en-US" sz="1600" dirty="0">
                <a:latin typeface="Courier New" panose="02070309020205020404" pitchFamily="49" charset="0"/>
                <a:cs typeface="Courier New" panose="02070309020205020404" pitchFamily="49" charset="0"/>
              </a:rPr>
              <a:t> = 0.8),    </a:t>
            </a:r>
          </a:p>
          <a:p>
            <a:r>
              <a:rPr lang="en-US" sz="1600" dirty="0">
                <a:latin typeface="Courier New" panose="02070309020205020404" pitchFamily="49" charset="0"/>
                <a:cs typeface="Courier New" panose="02070309020205020404" pitchFamily="49" charset="0"/>
              </a:rPr>
              <a:t>    size = 1, alpha = 0.75) +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xlim</a:t>
            </a:r>
            <a:r>
              <a:rPr lang="en-US" sz="1600" dirty="0">
                <a:latin typeface="Courier New" panose="02070309020205020404" pitchFamily="49" charset="0"/>
                <a:cs typeface="Courier New" panose="02070309020205020404" pitchFamily="49" charset="0"/>
              </a:rPr>
              <a:t>(c(0, 1)) +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theme_classic</a:t>
            </a:r>
            <a:r>
              <a:rPr lang="en-US" sz="1600" dirty="0">
                <a:latin typeface="Courier New" panose="02070309020205020404" pitchFamily="49" charset="0"/>
                <a:cs typeface="Courier New" panose="02070309020205020404" pitchFamily="49" charset="0"/>
              </a:rPr>
              <a:t>() +  </a:t>
            </a:r>
          </a:p>
          <a:p>
            <a:r>
              <a:rPr lang="en-US" sz="1600" dirty="0">
                <a:latin typeface="Courier New" panose="02070309020205020404" pitchFamily="49" charset="0"/>
                <a:cs typeface="Courier New" panose="02070309020205020404" pitchFamily="49" charset="0"/>
              </a:rPr>
              <a:t>  theme(</a:t>
            </a:r>
            <a:r>
              <a:rPr lang="en-US" sz="1600" dirty="0" err="1">
                <a:latin typeface="Courier New" panose="02070309020205020404" pitchFamily="49" charset="0"/>
                <a:cs typeface="Courier New" panose="02070309020205020404" pitchFamily="49" charset="0"/>
              </a:rPr>
              <a:t>axis.title.y</a:t>
            </a:r>
            <a:r>
              <a:rPr lang="en-US" sz="1600" dirty="0">
                <a:latin typeface="Courier New" panose="02070309020205020404" pitchFamily="49" charset="0"/>
                <a:cs typeface="Courier New" panose="02070309020205020404" pitchFamily="49" charset="0"/>
              </a:rPr>
              <a:t> = </a:t>
            </a:r>
            <a:r>
              <a:rPr lang="en-US" sz="1600" dirty="0" err="1">
                <a:latin typeface="Courier New" panose="02070309020205020404" pitchFamily="49" charset="0"/>
                <a:cs typeface="Courier New" panose="02070309020205020404" pitchFamily="49" charset="0"/>
              </a:rPr>
              <a:t>element_blank</a:t>
            </a:r>
            <a:r>
              <a:rPr lang="en-US" sz="1600" dirty="0">
                <a:latin typeface="Courier New" panose="02070309020205020404" pitchFamily="49" charset="0"/>
                <a:cs typeface="Courier New" panose="02070309020205020404" pitchFamily="49" charset="0"/>
              </a:rPr>
              <a:t>())</a:t>
            </a:r>
          </a:p>
        </p:txBody>
      </p:sp>
      <p:pic>
        <p:nvPicPr>
          <p:cNvPr id="12" name="Picture 11">
            <a:extLst>
              <a:ext uri="{FF2B5EF4-FFF2-40B4-BE49-F238E27FC236}">
                <a16:creationId xmlns:a16="http://schemas.microsoft.com/office/drawing/2014/main" id="{852A7362-218E-1F5D-E4E3-23984205F3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906810" y="914400"/>
            <a:ext cx="2285190" cy="1828800"/>
          </a:xfrm>
          <a:prstGeom prst="rect">
            <a:avLst/>
          </a:prstGeom>
        </p:spPr>
      </p:pic>
      <p:sp>
        <p:nvSpPr>
          <p:cNvPr id="3" name="Slide Number Placeholder 2">
            <a:extLst>
              <a:ext uri="{FF2B5EF4-FFF2-40B4-BE49-F238E27FC236}">
                <a16:creationId xmlns:a16="http://schemas.microsoft.com/office/drawing/2014/main" id="{61CEC669-7DA7-7B96-1E32-30906E8B92E3}"/>
              </a:ext>
            </a:extLst>
          </p:cNvPr>
          <p:cNvSpPr>
            <a:spLocks noGrp="1"/>
          </p:cNvSpPr>
          <p:nvPr>
            <p:ph type="sldNum" sz="quarter" idx="12"/>
          </p:nvPr>
        </p:nvSpPr>
        <p:spPr>
          <a:xfrm>
            <a:off x="9448799" y="6492875"/>
            <a:ext cx="2743200" cy="365125"/>
          </a:xfrm>
        </p:spPr>
        <p:txBody>
          <a:bodyPr/>
          <a:lstStyle/>
          <a:p>
            <a:fld id="{1CD7194B-0F75-470B-8147-2A362AE0D5E6}" type="slidenum">
              <a:rPr lang="en-US" sz="1600" b="1" smtClean="0">
                <a:solidFill>
                  <a:schemeClr val="tx2">
                    <a:lumMod val="90000"/>
                    <a:lumOff val="10000"/>
                  </a:schemeClr>
                </a:solidFill>
              </a:rPr>
              <a:t>37</a:t>
            </a:fld>
            <a:endParaRPr lang="en-US" sz="1600" b="1" dirty="0">
              <a:solidFill>
                <a:schemeClr val="tx2">
                  <a:lumMod val="90000"/>
                  <a:lumOff val="10000"/>
                </a:schemeClr>
              </a:solidFill>
            </a:endParaRPr>
          </a:p>
        </p:txBody>
      </p:sp>
    </p:spTree>
    <p:extLst>
      <p:ext uri="{BB962C8B-B14F-4D97-AF65-F5344CB8AC3E}">
        <p14:creationId xmlns:p14="http://schemas.microsoft.com/office/powerpoint/2010/main" val="225390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5D05A-43E4-BE05-D1E6-AD2419B8BB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C1486C-67DE-4FDC-984C-B5BB0F4E0896}"/>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Some references for ggplot2</a:t>
            </a:r>
          </a:p>
        </p:txBody>
      </p:sp>
      <p:sp>
        <p:nvSpPr>
          <p:cNvPr id="3" name="Content Placeholder 2">
            <a:extLst>
              <a:ext uri="{FF2B5EF4-FFF2-40B4-BE49-F238E27FC236}">
                <a16:creationId xmlns:a16="http://schemas.microsoft.com/office/drawing/2014/main" id="{6CBC7C7F-D123-8AB1-3867-C0A7DD2E88EE}"/>
              </a:ext>
            </a:extLst>
          </p:cNvPr>
          <p:cNvSpPr>
            <a:spLocks noGrp="1"/>
          </p:cNvSpPr>
          <p:nvPr>
            <p:ph idx="1"/>
          </p:nvPr>
        </p:nvSpPr>
        <p:spPr>
          <a:xfrm>
            <a:off x="602530" y="914400"/>
            <a:ext cx="10515600" cy="4351338"/>
          </a:xfrm>
        </p:spPr>
        <p:txBody>
          <a:bodyPr/>
          <a:lstStyle/>
          <a:p>
            <a:pPr marL="0" indent="0">
              <a:buNone/>
            </a:pPr>
            <a:r>
              <a:rPr lang="en-US" dirty="0"/>
              <a:t>R for Data Science (2e)</a:t>
            </a:r>
          </a:p>
          <a:p>
            <a:r>
              <a:rPr lang="en-US" sz="2400" dirty="0"/>
              <a:t>Gentle/quick introduction</a:t>
            </a:r>
          </a:p>
          <a:p>
            <a:r>
              <a:rPr lang="en-US" sz="2400" dirty="0">
                <a:hlinkClick r:id="rId2"/>
              </a:rPr>
              <a:t>Section on visualization</a:t>
            </a:r>
            <a:endParaRPr lang="en-US" sz="2400" dirty="0"/>
          </a:p>
        </p:txBody>
      </p:sp>
      <p:pic>
        <p:nvPicPr>
          <p:cNvPr id="4" name="Picture 3">
            <a:hlinkClick r:id="rId3"/>
            <a:extLst>
              <a:ext uri="{FF2B5EF4-FFF2-40B4-BE49-F238E27FC236}">
                <a16:creationId xmlns:a16="http://schemas.microsoft.com/office/drawing/2014/main" id="{E58268B6-072E-7798-D874-D745A089389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2530" y="2522538"/>
            <a:ext cx="2787807" cy="3657600"/>
          </a:xfrm>
          <a:prstGeom prst="rect">
            <a:avLst/>
          </a:prstGeom>
        </p:spPr>
      </p:pic>
      <p:pic>
        <p:nvPicPr>
          <p:cNvPr id="5" name="Picture 4">
            <a:hlinkClick r:id="rId5"/>
            <a:extLst>
              <a:ext uri="{FF2B5EF4-FFF2-40B4-BE49-F238E27FC236}">
                <a16:creationId xmlns:a16="http://schemas.microsoft.com/office/drawing/2014/main" id="{BD865BAD-AD4A-A56D-864C-479263A8BD0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78170" y="2522538"/>
            <a:ext cx="2414260" cy="3657600"/>
          </a:xfrm>
          <a:prstGeom prst="rect">
            <a:avLst/>
          </a:prstGeom>
        </p:spPr>
      </p:pic>
      <p:sp>
        <p:nvSpPr>
          <p:cNvPr id="6" name="TextBox 5">
            <a:extLst>
              <a:ext uri="{FF2B5EF4-FFF2-40B4-BE49-F238E27FC236}">
                <a16:creationId xmlns:a16="http://schemas.microsoft.com/office/drawing/2014/main" id="{905EAB11-B061-D811-DF51-96BCE25F26E8}"/>
              </a:ext>
            </a:extLst>
          </p:cNvPr>
          <p:cNvSpPr txBox="1"/>
          <p:nvPr/>
        </p:nvSpPr>
        <p:spPr>
          <a:xfrm>
            <a:off x="4778170" y="914400"/>
            <a:ext cx="7418894" cy="969496"/>
          </a:xfrm>
          <a:prstGeom prst="rect">
            <a:avLst/>
          </a:prstGeom>
          <a:noFill/>
        </p:spPr>
        <p:txBody>
          <a:bodyPr wrap="square" rtlCol="0">
            <a:spAutoFit/>
          </a:bodyPr>
          <a:lstStyle/>
          <a:p>
            <a:r>
              <a:rPr lang="en-US" sz="2800" dirty="0"/>
              <a:t>ggplot2: Elegant Graphics for Data Analysis (3e)</a:t>
            </a:r>
          </a:p>
          <a:p>
            <a:pPr marL="227013" indent="-227013">
              <a:spcBef>
                <a:spcPts val="600"/>
              </a:spcBef>
              <a:buFont typeface="Arial" panose="020B0604020202020204" pitchFamily="34" charset="0"/>
              <a:buChar char="•"/>
            </a:pPr>
            <a:r>
              <a:rPr lang="en-US" sz="2400" dirty="0"/>
              <a:t>Technical/in-depth</a:t>
            </a:r>
          </a:p>
        </p:txBody>
      </p:sp>
      <p:sp>
        <p:nvSpPr>
          <p:cNvPr id="7" name="Slide Number Placeholder 6">
            <a:extLst>
              <a:ext uri="{FF2B5EF4-FFF2-40B4-BE49-F238E27FC236}">
                <a16:creationId xmlns:a16="http://schemas.microsoft.com/office/drawing/2014/main" id="{9003A37D-8860-095D-5E28-E3C5C99DDBFA}"/>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38</a:t>
            </a:fld>
            <a:endParaRPr lang="en-US" sz="1600" b="1" dirty="0">
              <a:solidFill>
                <a:schemeClr val="tx2">
                  <a:lumMod val="90000"/>
                  <a:lumOff val="10000"/>
                </a:schemeClr>
              </a:solidFill>
            </a:endParaRPr>
          </a:p>
        </p:txBody>
      </p:sp>
    </p:spTree>
    <p:extLst>
      <p:ext uri="{BB962C8B-B14F-4D97-AF65-F5344CB8AC3E}">
        <p14:creationId xmlns:p14="http://schemas.microsoft.com/office/powerpoint/2010/main" val="35276418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A15BB-12ED-2E67-74C3-D05FEC0816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CEA23C-CF4A-C3AC-C323-23A6BD041162}"/>
              </a:ext>
            </a:extLst>
          </p:cNvPr>
          <p:cNvSpPr>
            <a:spLocks noGrp="1"/>
          </p:cNvSpPr>
          <p:nvPr>
            <p:ph type="title"/>
          </p:nvPr>
        </p:nvSpPr>
        <p:spPr>
          <a:xfrm>
            <a:off x="0" y="0"/>
            <a:ext cx="12192000" cy="6857999"/>
          </a:xfrm>
          <a:solidFill>
            <a:schemeClr val="tx2">
              <a:lumMod val="90000"/>
              <a:lumOff val="10000"/>
            </a:schemeClr>
          </a:solidFill>
        </p:spPr>
        <p:txBody>
          <a:bodyPr>
            <a:normAutofit/>
          </a:bodyPr>
          <a:lstStyle/>
          <a:p>
            <a:pPr algn="ctr" defTabSz="911225">
              <a:tabLst>
                <a:tab pos="10972800" algn="l"/>
              </a:tabLst>
            </a:pPr>
            <a:r>
              <a:rPr lang="en-US" b="1" dirty="0">
                <a:solidFill>
                  <a:schemeClr val="bg1"/>
                </a:solidFill>
              </a:rPr>
              <a:t>Putting It All Together</a:t>
            </a:r>
            <a:br>
              <a:rPr lang="en-US" dirty="0">
                <a:solidFill>
                  <a:schemeClr val="bg1"/>
                </a:solidFill>
              </a:rPr>
            </a:br>
            <a:endParaRPr lang="en-US" dirty="0">
              <a:solidFill>
                <a:schemeClr val="bg1"/>
              </a:solidFill>
            </a:endParaRPr>
          </a:p>
        </p:txBody>
      </p:sp>
      <p:sp>
        <p:nvSpPr>
          <p:cNvPr id="6" name="Slide Number Placeholder 5">
            <a:extLst>
              <a:ext uri="{FF2B5EF4-FFF2-40B4-BE49-F238E27FC236}">
                <a16:creationId xmlns:a16="http://schemas.microsoft.com/office/drawing/2014/main" id="{AA83E81D-6665-02B2-17B3-1E8FCF67A0DC}"/>
              </a:ext>
            </a:extLst>
          </p:cNvPr>
          <p:cNvSpPr>
            <a:spLocks noGrp="1"/>
          </p:cNvSpPr>
          <p:nvPr>
            <p:ph type="sldNum" sz="quarter" idx="12"/>
          </p:nvPr>
        </p:nvSpPr>
        <p:spPr>
          <a:xfrm>
            <a:off x="9448800" y="6492874"/>
            <a:ext cx="2743200" cy="365125"/>
          </a:xfrm>
        </p:spPr>
        <p:txBody>
          <a:bodyPr/>
          <a:lstStyle/>
          <a:p>
            <a:fld id="{1CD7194B-0F75-470B-8147-2A362AE0D5E6}" type="slidenum">
              <a:rPr lang="en-US" sz="1600" b="1" smtClean="0">
                <a:solidFill>
                  <a:schemeClr val="tx2">
                    <a:lumMod val="90000"/>
                    <a:lumOff val="10000"/>
                  </a:schemeClr>
                </a:solidFill>
              </a:rPr>
              <a:t>39</a:t>
            </a:fld>
            <a:endParaRPr lang="en-US" sz="1600" b="1" dirty="0">
              <a:solidFill>
                <a:schemeClr val="tx2">
                  <a:lumMod val="90000"/>
                  <a:lumOff val="10000"/>
                </a:schemeClr>
              </a:solidFill>
            </a:endParaRPr>
          </a:p>
        </p:txBody>
      </p:sp>
    </p:spTree>
    <p:extLst>
      <p:ext uri="{BB962C8B-B14F-4D97-AF65-F5344CB8AC3E}">
        <p14:creationId xmlns:p14="http://schemas.microsoft.com/office/powerpoint/2010/main" val="32501725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6E6A1-3804-FCE1-92BE-C6B51EC4A7F2}"/>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Summary</a:t>
            </a:r>
          </a:p>
        </p:txBody>
      </p:sp>
      <p:sp>
        <p:nvSpPr>
          <p:cNvPr id="3" name="Content Placeholder 2">
            <a:extLst>
              <a:ext uri="{FF2B5EF4-FFF2-40B4-BE49-F238E27FC236}">
                <a16:creationId xmlns:a16="http://schemas.microsoft.com/office/drawing/2014/main" id="{E5455140-3938-092B-C1F0-F39E9B4E9AB3}"/>
              </a:ext>
            </a:extLst>
          </p:cNvPr>
          <p:cNvSpPr>
            <a:spLocks noGrp="1"/>
          </p:cNvSpPr>
          <p:nvPr>
            <p:ph idx="1"/>
          </p:nvPr>
        </p:nvSpPr>
        <p:spPr>
          <a:xfrm>
            <a:off x="838200" y="1187776"/>
            <a:ext cx="10515600" cy="5288437"/>
          </a:xfrm>
        </p:spPr>
        <p:txBody>
          <a:bodyPr>
            <a:normAutofit/>
          </a:bodyPr>
          <a:lstStyle/>
          <a:p>
            <a:pPr marL="514350" indent="-514350">
              <a:buFont typeface="+mj-lt"/>
              <a:buAutoNum type="arabicPeriod"/>
            </a:pPr>
            <a:r>
              <a:rPr lang="en-US" dirty="0"/>
              <a:t>Use the three laws of effective visual communication to help build informative graphs.  Use these to identify bad, misleading graphs.</a:t>
            </a:r>
          </a:p>
          <a:p>
            <a:pPr marL="971550" lvl="1" indent="-514350">
              <a:buFont typeface="+mj-lt"/>
              <a:buAutoNum type="alphaLcParenR"/>
            </a:pPr>
            <a:r>
              <a:rPr lang="en-US" dirty="0"/>
              <a:t>Have a clear purpose</a:t>
            </a:r>
          </a:p>
          <a:p>
            <a:pPr marL="971550" lvl="1" indent="-514350">
              <a:buFont typeface="+mj-lt"/>
              <a:buAutoNum type="alphaLcParenR"/>
            </a:pPr>
            <a:r>
              <a:rPr lang="en-US" dirty="0"/>
              <a:t>Show the data clearly</a:t>
            </a:r>
          </a:p>
          <a:p>
            <a:pPr marL="971550" lvl="1" indent="-514350">
              <a:buFont typeface="+mj-lt"/>
              <a:buAutoNum type="alphaLcParenR"/>
            </a:pPr>
            <a:r>
              <a:rPr lang="en-US" dirty="0"/>
              <a:t>Make the message obvious</a:t>
            </a:r>
          </a:p>
          <a:p>
            <a:pPr marL="514350" indent="-514350">
              <a:buFont typeface="+mj-lt"/>
              <a:buAutoNum type="arabicPeriod"/>
            </a:pPr>
            <a:r>
              <a:rPr lang="en-US" dirty="0"/>
              <a:t>Consider accessibility of the graphic to be inclusive of all audience types.</a:t>
            </a:r>
          </a:p>
          <a:p>
            <a:pPr marL="514350" indent="-514350">
              <a:buFont typeface="+mj-lt"/>
              <a:buAutoNum type="arabicPeriod"/>
            </a:pPr>
            <a:r>
              <a:rPr lang="en-US" dirty="0"/>
              <a:t>We used the three laws to help identify misleading and uninformative aspects of some published charts.</a:t>
            </a:r>
          </a:p>
          <a:p>
            <a:pPr marL="514350" indent="-514350">
              <a:buFont typeface="+mj-lt"/>
              <a:buAutoNum type="arabicPeriod"/>
            </a:pPr>
            <a:r>
              <a:rPr lang="en-US" dirty="0"/>
              <a:t>We used the three laws to improve default graphs generated from a real dataset.</a:t>
            </a:r>
          </a:p>
        </p:txBody>
      </p:sp>
      <p:sp>
        <p:nvSpPr>
          <p:cNvPr id="5" name="Slide Number Placeholder 4">
            <a:extLst>
              <a:ext uri="{FF2B5EF4-FFF2-40B4-BE49-F238E27FC236}">
                <a16:creationId xmlns:a16="http://schemas.microsoft.com/office/drawing/2014/main" id="{87A8D321-3A3B-AD7A-1D64-77417FDBE0D5}"/>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40</a:t>
            </a:fld>
            <a:endParaRPr lang="en-US" sz="1600" b="1" dirty="0">
              <a:solidFill>
                <a:schemeClr val="tx2">
                  <a:lumMod val="90000"/>
                  <a:lumOff val="10000"/>
                </a:schemeClr>
              </a:solidFill>
            </a:endParaRPr>
          </a:p>
        </p:txBody>
      </p:sp>
    </p:spTree>
    <p:extLst>
      <p:ext uri="{BB962C8B-B14F-4D97-AF65-F5344CB8AC3E}">
        <p14:creationId xmlns:p14="http://schemas.microsoft.com/office/powerpoint/2010/main" val="1137788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61495B0D-55C8-7CCE-0C8A-E1979E6D455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282143F-C9FE-3DDB-4427-C477FD6B3745}"/>
              </a:ext>
            </a:extLst>
          </p:cNvPr>
          <p:cNvSpPr>
            <a:spLocks noGrp="1"/>
          </p:cNvSpPr>
          <p:nvPr>
            <p:ph type="sldNum" sz="quarter" idx="12"/>
          </p:nvPr>
        </p:nvSpPr>
        <p:spPr>
          <a:xfrm>
            <a:off x="9448800" y="6492874"/>
            <a:ext cx="2743200" cy="365125"/>
          </a:xfrm>
        </p:spPr>
        <p:txBody>
          <a:bodyPr/>
          <a:lstStyle/>
          <a:p>
            <a:fld id="{1CD7194B-0F75-470B-8147-2A362AE0D5E6}" type="slidenum">
              <a:rPr lang="en-US" sz="1600" b="1" smtClean="0">
                <a:solidFill>
                  <a:schemeClr val="tx2">
                    <a:lumMod val="90000"/>
                    <a:lumOff val="10000"/>
                  </a:schemeClr>
                </a:solidFill>
              </a:rPr>
              <a:t>41</a:t>
            </a:fld>
            <a:endParaRPr lang="en-US" sz="1600" b="1" dirty="0">
              <a:solidFill>
                <a:schemeClr val="tx2">
                  <a:lumMod val="90000"/>
                  <a:lumOff val="10000"/>
                </a:schemeClr>
              </a:solidFill>
            </a:endParaRPr>
          </a:p>
        </p:txBody>
      </p:sp>
      <p:sp>
        <p:nvSpPr>
          <p:cNvPr id="8" name="Content Placeholder 2">
            <a:extLst>
              <a:ext uri="{FF2B5EF4-FFF2-40B4-BE49-F238E27FC236}">
                <a16:creationId xmlns:a16="http://schemas.microsoft.com/office/drawing/2014/main" id="{4F959A47-0525-6B18-65A3-DF9FF0A97514}"/>
              </a:ext>
            </a:extLst>
          </p:cNvPr>
          <p:cNvSpPr>
            <a:spLocks noGrp="1"/>
          </p:cNvSpPr>
          <p:nvPr>
            <p:ph idx="1"/>
          </p:nvPr>
        </p:nvSpPr>
        <p:spPr>
          <a:xfrm>
            <a:off x="838200" y="1062181"/>
            <a:ext cx="10515600" cy="5795818"/>
          </a:xfrm>
        </p:spPr>
        <p:txBody>
          <a:bodyPr>
            <a:normAutofit fontScale="92500" lnSpcReduction="10000"/>
          </a:bodyPr>
          <a:lstStyle/>
          <a:p>
            <a:pPr marL="0" indent="0">
              <a:buNone/>
            </a:pPr>
            <a:r>
              <a:rPr lang="en-US" sz="3000" dirty="0">
                <a:solidFill>
                  <a:schemeClr val="bg1"/>
                </a:solidFill>
                <a:latin typeface="Arial" panose="020B0604020202020204" pitchFamily="34" charset="0"/>
                <a:cs typeface="Arial" panose="020B0604020202020204" pitchFamily="34" charset="0"/>
              </a:rPr>
              <a:t>These slides and other relevant resources that we discussed are available at:  </a:t>
            </a:r>
            <a:r>
              <a:rPr lang="en-US" sz="3000" dirty="0">
                <a:solidFill>
                  <a:schemeClr val="bg1"/>
                </a:solidFill>
                <a:hlinkClick r:id="rId2">
                  <a:extLst>
                    <a:ext uri="{A12FA001-AC4F-418D-AE19-62706E023703}">
                      <ahyp:hlinkClr xmlns:ahyp="http://schemas.microsoft.com/office/drawing/2018/hyperlinkcolor" val="tx"/>
                    </a:ext>
                  </a:extLst>
                </a:hlinkClick>
              </a:rPr>
              <a:t>https://meganheyman.github.io/</a:t>
            </a:r>
            <a:r>
              <a:rPr lang="en-US" sz="3000" dirty="0">
                <a:solidFill>
                  <a:schemeClr val="bg1"/>
                </a:solidFill>
              </a:rPr>
              <a:t> </a:t>
            </a:r>
          </a:p>
          <a:p>
            <a:pPr marL="0" indent="0">
              <a:buNone/>
            </a:pPr>
            <a:endParaRPr lang="en-US" sz="2200" dirty="0">
              <a:solidFill>
                <a:schemeClr val="bg1"/>
              </a:solidFill>
              <a:latin typeface="Arial" panose="020B0604020202020204" pitchFamily="34" charset="0"/>
              <a:cs typeface="Arial" panose="020B0604020202020204" pitchFamily="34" charset="0"/>
            </a:endParaRPr>
          </a:p>
          <a:p>
            <a:pPr marL="0" indent="0">
              <a:buNone/>
            </a:pPr>
            <a:endParaRPr lang="en-US" dirty="0">
              <a:solidFill>
                <a:schemeClr val="bg1"/>
              </a:solidFill>
              <a:latin typeface="Arial" panose="020B0604020202020204" pitchFamily="34" charset="0"/>
              <a:cs typeface="Arial" panose="020B0604020202020204" pitchFamily="34" charset="0"/>
            </a:endParaRPr>
          </a:p>
          <a:p>
            <a:pPr marL="0" indent="0">
              <a:buNone/>
            </a:pPr>
            <a:endParaRPr lang="en-US" dirty="0">
              <a:solidFill>
                <a:schemeClr val="bg1"/>
              </a:solidFill>
              <a:latin typeface="Arial" panose="020B0604020202020204" pitchFamily="34" charset="0"/>
              <a:cs typeface="Arial" panose="020B0604020202020204" pitchFamily="34" charset="0"/>
            </a:endParaRPr>
          </a:p>
          <a:p>
            <a:pPr marL="0" indent="0">
              <a:buNone/>
            </a:pPr>
            <a:endParaRPr lang="en-US" dirty="0">
              <a:solidFill>
                <a:schemeClr val="bg1"/>
              </a:solidFill>
              <a:latin typeface="Arial" panose="020B0604020202020204" pitchFamily="34" charset="0"/>
              <a:cs typeface="Arial" panose="020B0604020202020204" pitchFamily="34" charset="0"/>
            </a:endParaRPr>
          </a:p>
          <a:p>
            <a:pPr marL="0" indent="0">
              <a:buNone/>
            </a:pPr>
            <a:endParaRPr lang="en-US" dirty="0">
              <a:solidFill>
                <a:schemeClr val="bg1"/>
              </a:solidFill>
              <a:latin typeface="Arial" panose="020B0604020202020204" pitchFamily="34" charset="0"/>
              <a:cs typeface="Arial" panose="020B0604020202020204" pitchFamily="34" charset="0"/>
            </a:endParaRPr>
          </a:p>
          <a:p>
            <a:pPr marL="0" indent="0">
              <a:buNone/>
            </a:pPr>
            <a:endParaRPr lang="en-US" dirty="0">
              <a:solidFill>
                <a:schemeClr val="bg1"/>
              </a:solidFill>
              <a:latin typeface="Arial" panose="020B0604020202020204" pitchFamily="34" charset="0"/>
              <a:cs typeface="Arial" panose="020B0604020202020204" pitchFamily="34" charset="0"/>
            </a:endParaRPr>
          </a:p>
          <a:p>
            <a:pPr marL="0" indent="0">
              <a:buNone/>
            </a:pPr>
            <a:endParaRPr lang="en-US" dirty="0">
              <a:solidFill>
                <a:schemeClr val="bg1"/>
              </a:solidFill>
              <a:latin typeface="Arial" panose="020B0604020202020204" pitchFamily="34" charset="0"/>
              <a:cs typeface="Arial" panose="020B0604020202020204" pitchFamily="34" charset="0"/>
            </a:endParaRPr>
          </a:p>
          <a:p>
            <a:pPr marL="0" indent="0">
              <a:buNone/>
            </a:pPr>
            <a:endParaRPr lang="en-US" sz="2000" dirty="0">
              <a:solidFill>
                <a:schemeClr val="bg1"/>
              </a:solidFill>
              <a:latin typeface="Arial" panose="020B0604020202020204" pitchFamily="34" charset="0"/>
              <a:cs typeface="Arial" panose="020B0604020202020204" pitchFamily="34" charset="0"/>
            </a:endParaRPr>
          </a:p>
          <a:p>
            <a:pPr marL="0" indent="0">
              <a:buNone/>
            </a:pPr>
            <a:endParaRPr lang="en-US" sz="2000" dirty="0">
              <a:solidFill>
                <a:schemeClr val="bg1"/>
              </a:solidFill>
              <a:latin typeface="Arial" panose="020B0604020202020204" pitchFamily="34" charset="0"/>
              <a:cs typeface="Arial" panose="020B0604020202020204" pitchFamily="34" charset="0"/>
            </a:endParaRPr>
          </a:p>
          <a:p>
            <a:pPr marL="0" indent="0">
              <a:buNone/>
            </a:pPr>
            <a:r>
              <a:rPr lang="en-US" sz="2000" dirty="0">
                <a:solidFill>
                  <a:srgbClr val="FFC000"/>
                </a:solidFill>
                <a:latin typeface="Arial" panose="020B0604020202020204" pitchFamily="34" charset="0"/>
                <a:cs typeface="Arial" panose="020B0604020202020204" pitchFamily="34" charset="0"/>
              </a:rPr>
              <a:t>Contact:  Megan Heyman (</a:t>
            </a:r>
            <a:r>
              <a:rPr lang="en-US" sz="2000" dirty="0">
                <a:solidFill>
                  <a:srgbClr val="FFC00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heyman@rose-hulman.edu</a:t>
            </a:r>
            <a:r>
              <a:rPr lang="en-US" sz="2000" dirty="0">
                <a:solidFill>
                  <a:srgbClr val="FFC000"/>
                </a:solidFill>
                <a:latin typeface="Arial" panose="020B0604020202020204" pitchFamily="34" charset="0"/>
                <a:cs typeface="Arial" panose="020B0604020202020204" pitchFamily="34" charset="0"/>
              </a:rPr>
              <a:t>)</a:t>
            </a:r>
          </a:p>
          <a:p>
            <a:pPr marL="0" indent="0">
              <a:buNone/>
            </a:pPr>
            <a:r>
              <a:rPr lang="en-US" sz="2000" dirty="0">
                <a:solidFill>
                  <a:srgbClr val="FFC000"/>
                </a:solidFill>
                <a:latin typeface="Arial" panose="020B0604020202020204" pitchFamily="34" charset="0"/>
                <a:cs typeface="Arial" panose="020B0604020202020204" pitchFamily="34" charset="0"/>
              </a:rPr>
              <a:t>Thank you to Justin Lambright for organizing/moderating this session and to the Indiana Section of MAA for allowing me to present today.</a:t>
            </a:r>
          </a:p>
        </p:txBody>
      </p:sp>
      <p:pic>
        <p:nvPicPr>
          <p:cNvPr id="10" name="Picture 9">
            <a:extLst>
              <a:ext uri="{FF2B5EF4-FFF2-40B4-BE49-F238E27FC236}">
                <a16:creationId xmlns:a16="http://schemas.microsoft.com/office/drawing/2014/main" id="{5BAB925B-B81B-936B-8789-43BD0DFB8E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400" y="2498436"/>
            <a:ext cx="2743200" cy="2743200"/>
          </a:xfrm>
          <a:prstGeom prst="rect">
            <a:avLst/>
          </a:prstGeom>
        </p:spPr>
      </p:pic>
      <p:sp>
        <p:nvSpPr>
          <p:cNvPr id="11" name="TextBox 10">
            <a:extLst>
              <a:ext uri="{FF2B5EF4-FFF2-40B4-BE49-F238E27FC236}">
                <a16:creationId xmlns:a16="http://schemas.microsoft.com/office/drawing/2014/main" id="{7DE075CD-DB97-F808-F3D5-0CE98B0D4496}"/>
              </a:ext>
            </a:extLst>
          </p:cNvPr>
          <p:cNvSpPr txBox="1"/>
          <p:nvPr/>
        </p:nvSpPr>
        <p:spPr>
          <a:xfrm>
            <a:off x="0" y="-1"/>
            <a:ext cx="12192000" cy="914400"/>
          </a:xfrm>
          <a:prstGeom prst="rect">
            <a:avLst/>
          </a:prstGeom>
          <a:noFill/>
        </p:spPr>
        <p:txBody>
          <a:bodyPr wrap="square" rtlCol="0">
            <a:spAutoFit/>
          </a:bodyPr>
          <a:lstStyle/>
          <a:p>
            <a:r>
              <a:rPr lang="en-US" sz="4400" b="1" dirty="0">
                <a:solidFill>
                  <a:schemeClr val="bg1"/>
                </a:solidFill>
                <a:latin typeface="Arial" panose="020B0604020202020204" pitchFamily="34" charset="0"/>
                <a:cs typeface="Arial" panose="020B0604020202020204" pitchFamily="34" charset="0"/>
              </a:rPr>
              <a:t>    Thank you!</a:t>
            </a:r>
          </a:p>
        </p:txBody>
      </p:sp>
    </p:spTree>
    <p:extLst>
      <p:ext uri="{BB962C8B-B14F-4D97-AF65-F5344CB8AC3E}">
        <p14:creationId xmlns:p14="http://schemas.microsoft.com/office/powerpoint/2010/main" val="23794155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A7EC2-8D77-047B-266E-C05DCC1C05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AC84BF-6C53-B300-CF3F-DC385D09CE8C}"/>
              </a:ext>
            </a:extLst>
          </p:cNvPr>
          <p:cNvSpPr>
            <a:spLocks noGrp="1"/>
          </p:cNvSpPr>
          <p:nvPr>
            <p:ph type="title"/>
          </p:nvPr>
        </p:nvSpPr>
        <p:spPr>
          <a:xfrm>
            <a:off x="0" y="0"/>
            <a:ext cx="12192000" cy="6857999"/>
          </a:xfrm>
          <a:solidFill>
            <a:schemeClr val="tx2">
              <a:lumMod val="90000"/>
              <a:lumOff val="10000"/>
            </a:schemeClr>
          </a:solidFill>
        </p:spPr>
        <p:txBody>
          <a:bodyPr>
            <a:normAutofit/>
          </a:bodyPr>
          <a:lstStyle/>
          <a:p>
            <a:pPr algn="ctr" defTabSz="911225">
              <a:tabLst>
                <a:tab pos="10972800" algn="l"/>
              </a:tabLst>
            </a:pPr>
            <a:r>
              <a:rPr lang="en-US" b="1" dirty="0">
                <a:solidFill>
                  <a:schemeClr val="bg1"/>
                </a:solidFill>
              </a:rPr>
              <a:t>Appendix:</a:t>
            </a:r>
            <a:br>
              <a:rPr lang="en-US" b="1" dirty="0">
                <a:solidFill>
                  <a:schemeClr val="bg1"/>
                </a:solidFill>
              </a:rPr>
            </a:br>
            <a:r>
              <a:rPr lang="en-US" b="1" dirty="0">
                <a:solidFill>
                  <a:schemeClr val="bg1"/>
                </a:solidFill>
              </a:rPr>
              <a:t>Guidelines for Creating Tables</a:t>
            </a:r>
            <a:br>
              <a:rPr lang="en-US" dirty="0">
                <a:solidFill>
                  <a:schemeClr val="bg1"/>
                </a:solidFill>
              </a:rPr>
            </a:br>
            <a:br>
              <a:rPr lang="en-US" dirty="0">
                <a:solidFill>
                  <a:schemeClr val="bg1"/>
                </a:solidFill>
              </a:rPr>
            </a:br>
            <a:r>
              <a:rPr lang="en-US" sz="3200" dirty="0">
                <a:solidFill>
                  <a:schemeClr val="bg1"/>
                </a:solidFill>
              </a:rPr>
              <a:t>Sometimes it is better to display the information using a table.</a:t>
            </a:r>
            <a:endParaRPr lang="en-US" dirty="0">
              <a:solidFill>
                <a:schemeClr val="bg1"/>
              </a:solidFill>
            </a:endParaRPr>
          </a:p>
        </p:txBody>
      </p:sp>
      <p:sp>
        <p:nvSpPr>
          <p:cNvPr id="3" name="Slide Number Placeholder 2">
            <a:extLst>
              <a:ext uri="{FF2B5EF4-FFF2-40B4-BE49-F238E27FC236}">
                <a16:creationId xmlns:a16="http://schemas.microsoft.com/office/drawing/2014/main" id="{074EBA5F-F266-2181-14C8-8BD84A7F1CD5}"/>
              </a:ext>
            </a:extLst>
          </p:cNvPr>
          <p:cNvSpPr>
            <a:spLocks noGrp="1"/>
          </p:cNvSpPr>
          <p:nvPr>
            <p:ph type="sldNum" sz="quarter" idx="12"/>
          </p:nvPr>
        </p:nvSpPr>
        <p:spPr>
          <a:xfrm>
            <a:off x="9448800" y="6492874"/>
            <a:ext cx="2743200" cy="365125"/>
          </a:xfrm>
        </p:spPr>
        <p:txBody>
          <a:bodyPr/>
          <a:lstStyle/>
          <a:p>
            <a:fld id="{1CD7194B-0F75-470B-8147-2A362AE0D5E6}" type="slidenum">
              <a:rPr lang="en-US" sz="1600" b="1" smtClean="0">
                <a:solidFill>
                  <a:schemeClr val="tx2">
                    <a:lumMod val="90000"/>
                    <a:lumOff val="10000"/>
                  </a:schemeClr>
                </a:solidFill>
              </a:rPr>
              <a:t>42</a:t>
            </a:fld>
            <a:endParaRPr lang="en-US" sz="1600" b="1" dirty="0">
              <a:solidFill>
                <a:schemeClr val="tx2">
                  <a:lumMod val="90000"/>
                  <a:lumOff val="10000"/>
                </a:schemeClr>
              </a:solidFill>
            </a:endParaRPr>
          </a:p>
        </p:txBody>
      </p:sp>
    </p:spTree>
    <p:extLst>
      <p:ext uri="{BB962C8B-B14F-4D97-AF65-F5344CB8AC3E}">
        <p14:creationId xmlns:p14="http://schemas.microsoft.com/office/powerpoint/2010/main" val="4086473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866F4-2319-A6B1-7762-D9B6EDC74523}"/>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Elements of tables</a:t>
            </a:r>
          </a:p>
        </p:txBody>
      </p:sp>
      <p:sp>
        <p:nvSpPr>
          <p:cNvPr id="3" name="Content Placeholder 2">
            <a:extLst>
              <a:ext uri="{FF2B5EF4-FFF2-40B4-BE49-F238E27FC236}">
                <a16:creationId xmlns:a16="http://schemas.microsoft.com/office/drawing/2014/main" id="{476A9A55-085D-9E2C-F52A-EBB6BF4FCBBE}"/>
              </a:ext>
            </a:extLst>
          </p:cNvPr>
          <p:cNvSpPr>
            <a:spLocks noGrp="1"/>
          </p:cNvSpPr>
          <p:nvPr>
            <p:ph idx="1"/>
          </p:nvPr>
        </p:nvSpPr>
        <p:spPr>
          <a:xfrm>
            <a:off x="838200" y="914401"/>
            <a:ext cx="10515600" cy="5943600"/>
          </a:xfrm>
        </p:spPr>
        <p:txBody>
          <a:bodyPr>
            <a:normAutofit/>
          </a:bodyPr>
          <a:lstStyle/>
          <a:p>
            <a:pPr marL="0" indent="0">
              <a:buNone/>
            </a:pPr>
            <a:r>
              <a:rPr lang="en-US" b="1" dirty="0"/>
              <a:t>Layout</a:t>
            </a:r>
          </a:p>
          <a:p>
            <a:pPr marL="0" indent="0">
              <a:buNone/>
            </a:pPr>
            <a:r>
              <a:rPr lang="en-US" sz="2000" dirty="0"/>
              <a:t>It is easier to compare numbers vertically than horizontally.</a:t>
            </a:r>
          </a:p>
          <a:p>
            <a:pPr marL="0" indent="0">
              <a:buNone/>
            </a:pPr>
            <a:endParaRPr lang="en-US" sz="1400" dirty="0"/>
          </a:p>
          <a:p>
            <a:pPr marL="0" indent="0">
              <a:buNone/>
            </a:pPr>
            <a:r>
              <a:rPr lang="en-US" b="1" dirty="0"/>
              <a:t>Digits</a:t>
            </a:r>
          </a:p>
          <a:p>
            <a:pPr marL="0" indent="0">
              <a:buNone/>
            </a:pPr>
            <a:r>
              <a:rPr lang="en-US" sz="2000" dirty="0"/>
              <a:t>Keep the number of digits consistent within a row or column.</a:t>
            </a:r>
          </a:p>
          <a:p>
            <a:pPr marL="0" indent="0">
              <a:spcBef>
                <a:spcPts val="600"/>
              </a:spcBef>
              <a:buNone/>
            </a:pPr>
            <a:r>
              <a:rPr lang="en-US" sz="2000" dirty="0"/>
              <a:t>Avoid unnecessary precision; fewer digits facilitates reading.</a:t>
            </a:r>
          </a:p>
          <a:p>
            <a:pPr marL="0" indent="0">
              <a:buNone/>
            </a:pPr>
            <a:endParaRPr lang="en-US" sz="1400" dirty="0"/>
          </a:p>
          <a:p>
            <a:pPr marL="0" indent="0">
              <a:buNone/>
            </a:pPr>
            <a:r>
              <a:rPr lang="en-US" b="1" dirty="0"/>
              <a:t>Alignment</a:t>
            </a:r>
          </a:p>
          <a:p>
            <a:pPr marL="0" indent="0">
              <a:buNone/>
            </a:pPr>
            <a:r>
              <a:rPr lang="en-US" sz="2000" dirty="0"/>
              <a:t>Numbers are right-aligned.</a:t>
            </a:r>
          </a:p>
          <a:p>
            <a:pPr marL="0" indent="0">
              <a:buNone/>
            </a:pPr>
            <a:endParaRPr lang="en-US" sz="1400" dirty="0"/>
          </a:p>
          <a:p>
            <a:pPr marL="0" indent="0">
              <a:buNone/>
            </a:pPr>
            <a:r>
              <a:rPr lang="en-US" b="1" dirty="0"/>
              <a:t>Multiple numbers in table cells</a:t>
            </a:r>
          </a:p>
          <a:p>
            <a:pPr marL="0" indent="0">
              <a:buNone/>
            </a:pPr>
            <a:r>
              <a:rPr lang="en-US" sz="2000" dirty="0"/>
              <a:t>Consider splitting into multiple table cells, rows, or columns.</a:t>
            </a:r>
          </a:p>
          <a:p>
            <a:pPr marL="0" indent="0">
              <a:spcBef>
                <a:spcPts val="600"/>
              </a:spcBef>
              <a:buNone/>
            </a:pPr>
            <a:r>
              <a:rPr lang="en-US" sz="2000" dirty="0"/>
              <a:t>Emphasize the important number of multiple must be in the same cell.</a:t>
            </a:r>
          </a:p>
        </p:txBody>
      </p:sp>
      <p:sp>
        <p:nvSpPr>
          <p:cNvPr id="4" name="Slide Number Placeholder 3">
            <a:extLst>
              <a:ext uri="{FF2B5EF4-FFF2-40B4-BE49-F238E27FC236}">
                <a16:creationId xmlns:a16="http://schemas.microsoft.com/office/drawing/2014/main" id="{B961D122-0A3E-2B06-DD73-42929B43831A}"/>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43</a:t>
            </a:fld>
            <a:endParaRPr lang="en-US" sz="1600" b="1" dirty="0">
              <a:solidFill>
                <a:schemeClr val="tx2">
                  <a:lumMod val="90000"/>
                  <a:lumOff val="10000"/>
                </a:schemeClr>
              </a:solidFill>
            </a:endParaRPr>
          </a:p>
        </p:txBody>
      </p:sp>
    </p:spTree>
    <p:extLst>
      <p:ext uri="{BB962C8B-B14F-4D97-AF65-F5344CB8AC3E}">
        <p14:creationId xmlns:p14="http://schemas.microsoft.com/office/powerpoint/2010/main" val="20261368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FB2B7-6212-7156-702F-57250DA4B3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F1DDAA-F51C-A0BE-7518-E0A80026F876}"/>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Elements of tables (continued)</a:t>
            </a:r>
          </a:p>
        </p:txBody>
      </p:sp>
      <p:sp>
        <p:nvSpPr>
          <p:cNvPr id="3" name="Content Placeholder 2">
            <a:extLst>
              <a:ext uri="{FF2B5EF4-FFF2-40B4-BE49-F238E27FC236}">
                <a16:creationId xmlns:a16="http://schemas.microsoft.com/office/drawing/2014/main" id="{7744B441-F667-4BE0-8C77-C23F4F2BC4C0}"/>
              </a:ext>
            </a:extLst>
          </p:cNvPr>
          <p:cNvSpPr>
            <a:spLocks noGrp="1"/>
          </p:cNvSpPr>
          <p:nvPr>
            <p:ph idx="1"/>
          </p:nvPr>
        </p:nvSpPr>
        <p:spPr>
          <a:xfrm>
            <a:off x="838200" y="914401"/>
            <a:ext cx="10515600" cy="5943600"/>
          </a:xfrm>
        </p:spPr>
        <p:txBody>
          <a:bodyPr>
            <a:normAutofit/>
          </a:bodyPr>
          <a:lstStyle/>
          <a:p>
            <a:pPr marL="0" indent="0">
              <a:buNone/>
            </a:pPr>
            <a:r>
              <a:rPr lang="en-US" b="1" dirty="0"/>
              <a:t>Orientation</a:t>
            </a:r>
          </a:p>
          <a:p>
            <a:pPr marL="0" indent="0">
              <a:buNone/>
            </a:pPr>
            <a:r>
              <a:rPr lang="en-US" sz="2000" dirty="0"/>
              <a:t>Landscape orientation is discouraged.  </a:t>
            </a:r>
          </a:p>
          <a:p>
            <a:pPr marL="0" indent="0">
              <a:spcBef>
                <a:spcPts val="600"/>
              </a:spcBef>
              <a:buNone/>
            </a:pPr>
            <a:r>
              <a:rPr lang="en-US" sz="2000" dirty="0"/>
              <a:t>Do not want to necessitate rotating the document for reading unless completely necessary.</a:t>
            </a:r>
          </a:p>
          <a:p>
            <a:pPr marL="0" indent="0">
              <a:spcBef>
                <a:spcPts val="600"/>
              </a:spcBef>
              <a:buNone/>
            </a:pPr>
            <a:r>
              <a:rPr lang="en-US" sz="2000" dirty="0"/>
              <a:t>Could split into two tables; comparisons are more difficult.</a:t>
            </a:r>
          </a:p>
          <a:p>
            <a:pPr marL="0" indent="0">
              <a:buNone/>
            </a:pPr>
            <a:endParaRPr lang="en-US" dirty="0"/>
          </a:p>
          <a:p>
            <a:pPr marL="0" indent="0">
              <a:buNone/>
            </a:pPr>
            <a:r>
              <a:rPr lang="en-US" b="1" dirty="0"/>
              <a:t>Fonts and colors</a:t>
            </a:r>
          </a:p>
          <a:p>
            <a:pPr marL="0" indent="0">
              <a:buNone/>
            </a:pPr>
            <a:r>
              <a:rPr lang="en-US" sz="2000" dirty="0"/>
              <a:t>Only utilize different fonts or colors to highlight a particular value. </a:t>
            </a:r>
          </a:p>
          <a:p>
            <a:pPr marL="0" indent="0">
              <a:spcBef>
                <a:spcPts val="600"/>
              </a:spcBef>
              <a:buNone/>
            </a:pPr>
            <a:r>
              <a:rPr lang="en-US" sz="2000" dirty="0"/>
              <a:t>Remember accessibility.</a:t>
            </a:r>
          </a:p>
        </p:txBody>
      </p:sp>
      <p:sp>
        <p:nvSpPr>
          <p:cNvPr id="4" name="Slide Number Placeholder 3">
            <a:extLst>
              <a:ext uri="{FF2B5EF4-FFF2-40B4-BE49-F238E27FC236}">
                <a16:creationId xmlns:a16="http://schemas.microsoft.com/office/drawing/2014/main" id="{9CC69CA8-6A8B-EA14-3FAF-12164FD3DF80}"/>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44</a:t>
            </a:fld>
            <a:endParaRPr lang="en-US" sz="1600" b="1" dirty="0">
              <a:solidFill>
                <a:schemeClr val="tx2">
                  <a:lumMod val="90000"/>
                  <a:lumOff val="10000"/>
                </a:schemeClr>
              </a:solidFill>
            </a:endParaRPr>
          </a:p>
        </p:txBody>
      </p:sp>
    </p:spTree>
    <p:extLst>
      <p:ext uri="{BB962C8B-B14F-4D97-AF65-F5344CB8AC3E}">
        <p14:creationId xmlns:p14="http://schemas.microsoft.com/office/powerpoint/2010/main" val="22731597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23595-B12E-CBDB-9B54-B9100760C8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2E1FB4-9E1C-F571-1160-8D9A323ED314}"/>
              </a:ext>
            </a:extLst>
          </p:cNvPr>
          <p:cNvSpPr>
            <a:spLocks noGrp="1"/>
          </p:cNvSpPr>
          <p:nvPr>
            <p:ph type="title"/>
          </p:nvPr>
        </p:nvSpPr>
        <p:spPr>
          <a:xfrm>
            <a:off x="0" y="0"/>
            <a:ext cx="12192000" cy="6857999"/>
          </a:xfrm>
          <a:solidFill>
            <a:schemeClr val="tx2">
              <a:lumMod val="90000"/>
              <a:lumOff val="10000"/>
            </a:schemeClr>
          </a:solidFill>
        </p:spPr>
        <p:txBody>
          <a:bodyPr>
            <a:normAutofit/>
          </a:bodyPr>
          <a:lstStyle/>
          <a:p>
            <a:pPr algn="ctr" defTabSz="911225">
              <a:tabLst>
                <a:tab pos="10972800" algn="l"/>
              </a:tabLst>
            </a:pPr>
            <a:r>
              <a:rPr lang="en-US" b="1" dirty="0">
                <a:solidFill>
                  <a:schemeClr val="bg1"/>
                </a:solidFill>
              </a:rPr>
              <a:t>Appendix: </a:t>
            </a:r>
            <a:br>
              <a:rPr lang="en-US" b="1" dirty="0">
                <a:solidFill>
                  <a:schemeClr val="bg1"/>
                </a:solidFill>
              </a:rPr>
            </a:br>
            <a:r>
              <a:rPr lang="en-US" b="1" dirty="0">
                <a:solidFill>
                  <a:schemeClr val="bg1"/>
                </a:solidFill>
              </a:rPr>
              <a:t>Microplastics data exploration option</a:t>
            </a:r>
            <a:endParaRPr lang="en-US" dirty="0">
              <a:solidFill>
                <a:schemeClr val="bg1"/>
              </a:solidFill>
            </a:endParaRPr>
          </a:p>
        </p:txBody>
      </p:sp>
      <p:sp>
        <p:nvSpPr>
          <p:cNvPr id="3" name="Slide Number Placeholder 2">
            <a:extLst>
              <a:ext uri="{FF2B5EF4-FFF2-40B4-BE49-F238E27FC236}">
                <a16:creationId xmlns:a16="http://schemas.microsoft.com/office/drawing/2014/main" id="{49F9236C-126F-46F3-F69F-D98E310929AE}"/>
              </a:ext>
            </a:extLst>
          </p:cNvPr>
          <p:cNvSpPr>
            <a:spLocks noGrp="1"/>
          </p:cNvSpPr>
          <p:nvPr>
            <p:ph type="sldNum" sz="quarter" idx="12"/>
          </p:nvPr>
        </p:nvSpPr>
        <p:spPr>
          <a:xfrm>
            <a:off x="9448800" y="6492874"/>
            <a:ext cx="2743200" cy="365125"/>
          </a:xfrm>
        </p:spPr>
        <p:txBody>
          <a:bodyPr/>
          <a:lstStyle/>
          <a:p>
            <a:fld id="{1CD7194B-0F75-470B-8147-2A362AE0D5E6}" type="slidenum">
              <a:rPr lang="en-US" sz="1600" b="1" smtClean="0">
                <a:solidFill>
                  <a:schemeClr val="tx2">
                    <a:lumMod val="90000"/>
                    <a:lumOff val="10000"/>
                  </a:schemeClr>
                </a:solidFill>
              </a:rPr>
              <a:t>45</a:t>
            </a:fld>
            <a:endParaRPr lang="en-US" sz="1600" b="1" dirty="0">
              <a:solidFill>
                <a:schemeClr val="tx2">
                  <a:lumMod val="90000"/>
                  <a:lumOff val="10000"/>
                </a:schemeClr>
              </a:solidFill>
            </a:endParaRPr>
          </a:p>
        </p:txBody>
      </p:sp>
    </p:spTree>
    <p:extLst>
      <p:ext uri="{BB962C8B-B14F-4D97-AF65-F5344CB8AC3E}">
        <p14:creationId xmlns:p14="http://schemas.microsoft.com/office/powerpoint/2010/main" val="22991191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4199A-C9F7-F6B5-669C-80676C6E135D}"/>
              </a:ext>
            </a:extLst>
          </p:cNvPr>
          <p:cNvSpPr>
            <a:spLocks noGrp="1"/>
          </p:cNvSpPr>
          <p:nvPr>
            <p:ph type="title"/>
          </p:nvPr>
        </p:nvSpPr>
        <p:spPr>
          <a:xfrm>
            <a:off x="0" y="0"/>
            <a:ext cx="12192000" cy="914400"/>
          </a:xfrm>
          <a:solidFill>
            <a:schemeClr val="tx2">
              <a:lumMod val="90000"/>
              <a:lumOff val="10000"/>
            </a:schemeClr>
          </a:solidFill>
        </p:spPr>
        <p:txBody>
          <a:bodyPr/>
          <a:lstStyle/>
          <a:p>
            <a:r>
              <a:rPr lang="en-US" b="1" dirty="0">
                <a:solidFill>
                  <a:schemeClr val="bg1"/>
                </a:solidFill>
              </a:rPr>
              <a:t>    Ocean microplastics dataset</a:t>
            </a:r>
          </a:p>
        </p:txBody>
      </p:sp>
      <p:sp>
        <p:nvSpPr>
          <p:cNvPr id="3" name="Content Placeholder 2">
            <a:extLst>
              <a:ext uri="{FF2B5EF4-FFF2-40B4-BE49-F238E27FC236}">
                <a16:creationId xmlns:a16="http://schemas.microsoft.com/office/drawing/2014/main" id="{248BF398-AF7B-D369-35BF-A8ABC226C132}"/>
              </a:ext>
            </a:extLst>
          </p:cNvPr>
          <p:cNvSpPr>
            <a:spLocks noGrp="1"/>
          </p:cNvSpPr>
          <p:nvPr>
            <p:ph idx="1"/>
          </p:nvPr>
        </p:nvSpPr>
        <p:spPr>
          <a:xfrm>
            <a:off x="637309" y="911534"/>
            <a:ext cx="7897092" cy="1828800"/>
          </a:xfrm>
        </p:spPr>
        <p:txBody>
          <a:bodyPr anchor="ctr"/>
          <a:lstStyle/>
          <a:p>
            <a:pPr marL="0" indent="0" algn="just">
              <a:buNone/>
            </a:pPr>
            <a:r>
              <a:rPr lang="en-US" dirty="0"/>
              <a:t>Plastic is the most prevalent type of marine debris found in oceans. Plastic that is less than five millimeters in length is called </a:t>
            </a:r>
            <a:r>
              <a:rPr lang="en-US" b="1" dirty="0"/>
              <a:t>microplastic</a:t>
            </a:r>
            <a:r>
              <a:rPr lang="en-US" dirty="0"/>
              <a:t>. Little is known about the impacts of microplastics yet.</a:t>
            </a:r>
          </a:p>
        </p:txBody>
      </p:sp>
      <p:pic>
        <p:nvPicPr>
          <p:cNvPr id="4" name="Picture 3" descr="170 trillion bits of microplastics in the world's oceans - Inside Water">
            <a:hlinkClick r:id="rId3"/>
            <a:extLst>
              <a:ext uri="{FF2B5EF4-FFF2-40B4-BE49-F238E27FC236}">
                <a16:creationId xmlns:a16="http://schemas.microsoft.com/office/drawing/2014/main" id="{0D4FED09-93BB-738D-F07B-6E4571F6E0B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82975" y="911533"/>
            <a:ext cx="2760451" cy="1828800"/>
          </a:xfrm>
          <a:prstGeom prst="rect">
            <a:avLst/>
          </a:prstGeom>
        </p:spPr>
      </p:pic>
      <p:sp>
        <p:nvSpPr>
          <p:cNvPr id="5" name="TextBox 4">
            <a:extLst>
              <a:ext uri="{FF2B5EF4-FFF2-40B4-BE49-F238E27FC236}">
                <a16:creationId xmlns:a16="http://schemas.microsoft.com/office/drawing/2014/main" id="{11850974-8982-A51C-33BB-3031AB11B1A2}"/>
              </a:ext>
            </a:extLst>
          </p:cNvPr>
          <p:cNvSpPr txBox="1"/>
          <p:nvPr/>
        </p:nvSpPr>
        <p:spPr>
          <a:xfrm>
            <a:off x="637309" y="3099479"/>
            <a:ext cx="10811163" cy="3046988"/>
          </a:xfrm>
          <a:prstGeom prst="rect">
            <a:avLst/>
          </a:prstGeom>
          <a:noFill/>
        </p:spPr>
        <p:txBody>
          <a:bodyPr wrap="square" rtlCol="0">
            <a:spAutoFit/>
          </a:bodyPr>
          <a:lstStyle/>
          <a:p>
            <a:r>
              <a:rPr lang="en-US" sz="2800" dirty="0"/>
              <a:t>Our data came from the </a:t>
            </a:r>
            <a:r>
              <a:rPr lang="en-US" sz="2800" dirty="0">
                <a:hlinkClick r:id="rId5"/>
              </a:rPr>
              <a:t>NOAA Marine Microplastics Web Map </a:t>
            </a:r>
            <a:r>
              <a:rPr lang="en-US" sz="2800" dirty="0"/>
              <a:t>tool.  </a:t>
            </a:r>
          </a:p>
          <a:p>
            <a:endParaRPr lang="en-US" sz="2800" dirty="0"/>
          </a:p>
          <a:p>
            <a:pPr marL="457200" indent="-457200" algn="just">
              <a:buFont typeface="Arial" panose="020B0604020202020204" pitchFamily="34" charset="0"/>
              <a:buChar char="•"/>
            </a:pPr>
            <a:r>
              <a:rPr lang="en-US" sz="2800" dirty="0"/>
              <a:t>This short exploration will examine cases from the most recent 25 years (2000 – 2024).  </a:t>
            </a:r>
          </a:p>
          <a:p>
            <a:pPr marL="457200" indent="-457200" algn="just">
              <a:buFont typeface="Arial" panose="020B0604020202020204" pitchFamily="34" charset="0"/>
              <a:buChar char="•"/>
            </a:pPr>
            <a:r>
              <a:rPr lang="en-US" sz="2800" dirty="0"/>
              <a:t>Only kept cases with the same units of measure (microplastics pieces / m</a:t>
            </a:r>
            <a:r>
              <a:rPr lang="en-US" sz="2800" baseline="30000" dirty="0"/>
              <a:t>3</a:t>
            </a:r>
            <a:r>
              <a:rPr lang="en-US" sz="2800" dirty="0"/>
              <a:t>) and obtained via manta net or Neuston net.</a:t>
            </a:r>
          </a:p>
          <a:p>
            <a:pPr marL="742950" lvl="1" indent="-285750" algn="just">
              <a:buFontTx/>
              <a:buChar char="-"/>
            </a:pPr>
            <a:r>
              <a:rPr lang="en-US" sz="2400" dirty="0"/>
              <a:t>9,995 observations from professional and citizen science studies</a:t>
            </a:r>
          </a:p>
        </p:txBody>
      </p:sp>
      <p:sp>
        <p:nvSpPr>
          <p:cNvPr id="6" name="Slide Number Placeholder 5">
            <a:extLst>
              <a:ext uri="{FF2B5EF4-FFF2-40B4-BE49-F238E27FC236}">
                <a16:creationId xmlns:a16="http://schemas.microsoft.com/office/drawing/2014/main" id="{47829266-FAEC-4580-ACB3-DC1DDDCB14D6}"/>
              </a:ext>
            </a:extLst>
          </p:cNvPr>
          <p:cNvSpPr>
            <a:spLocks noGrp="1"/>
          </p:cNvSpPr>
          <p:nvPr>
            <p:ph type="sldNum" sz="quarter" idx="12"/>
          </p:nvPr>
        </p:nvSpPr>
        <p:spPr>
          <a:xfrm>
            <a:off x="9448800" y="6492875"/>
            <a:ext cx="2743200" cy="365125"/>
          </a:xfrm>
        </p:spPr>
        <p:txBody>
          <a:bodyPr/>
          <a:lstStyle/>
          <a:p>
            <a:fld id="{1CD7194B-0F75-470B-8147-2A362AE0D5E6}" type="slidenum">
              <a:rPr lang="en-US" sz="1600" b="1" smtClean="0">
                <a:solidFill>
                  <a:schemeClr val="tx2">
                    <a:lumMod val="90000"/>
                    <a:lumOff val="10000"/>
                  </a:schemeClr>
                </a:solidFill>
              </a:rPr>
              <a:t>46</a:t>
            </a:fld>
            <a:endParaRPr lang="en-US" sz="1600" b="1">
              <a:solidFill>
                <a:schemeClr val="tx2">
                  <a:lumMod val="90000"/>
                  <a:lumOff val="10000"/>
                </a:schemeClr>
              </a:solidFill>
            </a:endParaRPr>
          </a:p>
        </p:txBody>
      </p:sp>
    </p:spTree>
    <p:extLst>
      <p:ext uri="{BB962C8B-B14F-4D97-AF65-F5344CB8AC3E}">
        <p14:creationId xmlns:p14="http://schemas.microsoft.com/office/powerpoint/2010/main" val="261392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6E3D2-1440-F551-DD82-2F4F681F6632}"/>
              </a:ext>
            </a:extLst>
          </p:cNvPr>
          <p:cNvSpPr>
            <a:spLocks noGrp="1"/>
          </p:cNvSpPr>
          <p:nvPr>
            <p:ph type="title"/>
          </p:nvPr>
        </p:nvSpPr>
        <p:spPr>
          <a:xfrm>
            <a:off x="0" y="0"/>
            <a:ext cx="12192000" cy="1015999"/>
          </a:xfrm>
          <a:solidFill>
            <a:schemeClr val="tx2">
              <a:lumMod val="90000"/>
              <a:lumOff val="10000"/>
            </a:schemeClr>
          </a:solidFill>
        </p:spPr>
        <p:txBody>
          <a:bodyPr>
            <a:normAutofit fontScale="90000"/>
          </a:bodyPr>
          <a:lstStyle/>
          <a:p>
            <a:r>
              <a:rPr lang="en-US" b="1" dirty="0">
                <a:solidFill>
                  <a:schemeClr val="bg1"/>
                </a:solidFill>
              </a:rPr>
              <a:t>    How has the presence of microplastics in oceans </a:t>
            </a:r>
            <a:br>
              <a:rPr lang="en-US" b="1" dirty="0">
                <a:solidFill>
                  <a:schemeClr val="bg1"/>
                </a:solidFill>
              </a:rPr>
            </a:br>
            <a:r>
              <a:rPr lang="en-US" b="1" dirty="0">
                <a:solidFill>
                  <a:schemeClr val="bg1"/>
                </a:solidFill>
              </a:rPr>
              <a:t>    changed over the most recent 25 years? </a:t>
            </a:r>
          </a:p>
        </p:txBody>
      </p:sp>
      <p:sp>
        <p:nvSpPr>
          <p:cNvPr id="4" name="Slide Number Placeholder 3">
            <a:extLst>
              <a:ext uri="{FF2B5EF4-FFF2-40B4-BE49-F238E27FC236}">
                <a16:creationId xmlns:a16="http://schemas.microsoft.com/office/drawing/2014/main" id="{640C143C-4EF9-644D-80FA-B6237C660193}"/>
              </a:ext>
            </a:extLst>
          </p:cNvPr>
          <p:cNvSpPr>
            <a:spLocks noGrp="1"/>
          </p:cNvSpPr>
          <p:nvPr>
            <p:ph type="sldNum" sz="quarter" idx="12"/>
          </p:nvPr>
        </p:nvSpPr>
        <p:spPr>
          <a:xfrm>
            <a:off x="9448800" y="6492874"/>
            <a:ext cx="2743200" cy="365125"/>
          </a:xfrm>
        </p:spPr>
        <p:txBody>
          <a:bodyPr/>
          <a:lstStyle/>
          <a:p>
            <a:fld id="{1CD7194B-0F75-470B-8147-2A362AE0D5E6}" type="slidenum">
              <a:rPr lang="en-US" sz="1600" b="1" smtClean="0">
                <a:solidFill>
                  <a:schemeClr val="tx2">
                    <a:lumMod val="90000"/>
                    <a:lumOff val="10000"/>
                  </a:schemeClr>
                </a:solidFill>
              </a:rPr>
              <a:t>47</a:t>
            </a:fld>
            <a:endParaRPr lang="en-US" sz="1600" b="1" dirty="0">
              <a:solidFill>
                <a:schemeClr val="tx2">
                  <a:lumMod val="90000"/>
                  <a:lumOff val="10000"/>
                </a:schemeClr>
              </a:solidFill>
            </a:endParaRPr>
          </a:p>
        </p:txBody>
      </p:sp>
      <p:sp>
        <p:nvSpPr>
          <p:cNvPr id="6" name="TextBox 5">
            <a:extLst>
              <a:ext uri="{FF2B5EF4-FFF2-40B4-BE49-F238E27FC236}">
                <a16:creationId xmlns:a16="http://schemas.microsoft.com/office/drawing/2014/main" id="{B0022D39-A953-50E0-B0E8-19B4660220F9}"/>
              </a:ext>
            </a:extLst>
          </p:cNvPr>
          <p:cNvSpPr txBox="1"/>
          <p:nvPr/>
        </p:nvSpPr>
        <p:spPr>
          <a:xfrm>
            <a:off x="5135990" y="5046324"/>
            <a:ext cx="6923738" cy="1446550"/>
          </a:xfrm>
          <a:prstGeom prst="rect">
            <a:avLst/>
          </a:prstGeom>
          <a:solidFill>
            <a:schemeClr val="bg1">
              <a:lumMod val="85000"/>
            </a:schemeClr>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400" b="1" dirty="0"/>
              <a:t>R code:</a:t>
            </a:r>
          </a:p>
          <a:p>
            <a:r>
              <a:rPr lang="en-US" sz="1600" dirty="0" err="1">
                <a:latin typeface="Courier New" panose="02070309020205020404" pitchFamily="49" charset="0"/>
                <a:cs typeface="Courier New" panose="02070309020205020404" pitchFamily="49" charset="0"/>
              </a:rPr>
              <a:t>ggplot</a:t>
            </a:r>
            <a:r>
              <a:rPr lang="en-US" sz="1600" dirty="0">
                <a:latin typeface="Courier New" panose="02070309020205020404" pitchFamily="49" charset="0"/>
                <a:cs typeface="Courier New" panose="02070309020205020404" pitchFamily="49" charset="0"/>
              </a:rPr>
              <a:t>(data = Microplastics,       </a:t>
            </a:r>
          </a:p>
          <a:p>
            <a:r>
              <a:rPr lang="en-US" sz="1600" dirty="0">
                <a:latin typeface="Courier New" panose="02070309020205020404" pitchFamily="49" charset="0"/>
                <a:cs typeface="Courier New" panose="02070309020205020404" pitchFamily="49" charset="0"/>
              </a:rPr>
              <a:t>       mapping = </a:t>
            </a:r>
            <a:r>
              <a:rPr lang="en-US" sz="1600" dirty="0" err="1">
                <a:latin typeface="Courier New" panose="02070309020205020404" pitchFamily="49" charset="0"/>
                <a:cs typeface="Courier New" panose="02070309020205020404" pitchFamily="49" charset="0"/>
              </a:rPr>
              <a:t>aes</a:t>
            </a:r>
            <a:r>
              <a:rPr lang="en-US" sz="1600" dirty="0">
                <a:latin typeface="Courier New" panose="02070309020205020404" pitchFamily="49" charset="0"/>
                <a:cs typeface="Courier New" panose="02070309020205020404" pitchFamily="49" charset="0"/>
              </a:rPr>
              <a:t>(x = Year, </a:t>
            </a:r>
          </a:p>
          <a:p>
            <a:r>
              <a:rPr lang="en-US" sz="1600" dirty="0">
                <a:latin typeface="Courier New" panose="02070309020205020404" pitchFamily="49" charset="0"/>
                <a:cs typeface="Courier New" panose="02070309020205020404" pitchFamily="49" charset="0"/>
              </a:rPr>
              <a:t>                     y = </a:t>
            </a:r>
            <a:r>
              <a:rPr lang="en-US" sz="1600" dirty="0" err="1">
                <a:latin typeface="Courier New" panose="02070309020205020404" pitchFamily="49" charset="0"/>
                <a:cs typeface="Courier New" panose="02070309020205020404" pitchFamily="49" charset="0"/>
              </a:rPr>
              <a:t>Microplastics.Measurement</a:t>
            </a:r>
            <a:r>
              <a:rPr lang="en-US" sz="1600" dirty="0">
                <a:latin typeface="Courier New" panose="02070309020205020404" pitchFamily="49" charset="0"/>
                <a:cs typeface="Courier New" panose="02070309020205020404" pitchFamily="49" charset="0"/>
              </a:rPr>
              <a:t>)) +    </a:t>
            </a:r>
          </a:p>
          <a:p>
            <a:r>
              <a:rPr lang="en-US" sz="1600" dirty="0">
                <a:latin typeface="Courier New" panose="02070309020205020404" pitchFamily="49" charset="0"/>
                <a:cs typeface="Courier New" panose="02070309020205020404" pitchFamily="49" charset="0"/>
              </a:rPr>
              <a:t>  </a:t>
            </a:r>
            <a:r>
              <a:rPr lang="en-US" sz="1600" dirty="0" err="1">
                <a:latin typeface="Courier New" panose="02070309020205020404" pitchFamily="49" charset="0"/>
                <a:cs typeface="Courier New" panose="02070309020205020404" pitchFamily="49" charset="0"/>
              </a:rPr>
              <a:t>geom_point</a:t>
            </a:r>
            <a:r>
              <a:rPr lang="en-US" sz="1600" dirty="0">
                <a:latin typeface="Courier New" panose="02070309020205020404" pitchFamily="49" charset="0"/>
                <a:cs typeface="Courier New" panose="02070309020205020404" pitchFamily="49" charset="0"/>
              </a:rPr>
              <a:t>()</a:t>
            </a:r>
          </a:p>
        </p:txBody>
      </p:sp>
      <p:pic>
        <p:nvPicPr>
          <p:cNvPr id="10" name="Content Placeholder 9">
            <a:extLst>
              <a:ext uri="{FF2B5EF4-FFF2-40B4-BE49-F238E27FC236}">
                <a16:creationId xmlns:a16="http://schemas.microsoft.com/office/drawing/2014/main" id="{C693B4E1-8ADA-C964-0AD9-9405A97C3A3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9062" y="1245387"/>
            <a:ext cx="5751058" cy="3571549"/>
          </a:xfrm>
          <a:prstGeom prst="rect">
            <a:avLst/>
          </a:prstGeom>
        </p:spPr>
      </p:pic>
      <p:sp>
        <p:nvSpPr>
          <p:cNvPr id="11" name="Content Placeholder 2">
            <a:extLst>
              <a:ext uri="{FF2B5EF4-FFF2-40B4-BE49-F238E27FC236}">
                <a16:creationId xmlns:a16="http://schemas.microsoft.com/office/drawing/2014/main" id="{A95CE05B-1499-9F05-F781-9162BE2F669C}"/>
              </a:ext>
            </a:extLst>
          </p:cNvPr>
          <p:cNvSpPr txBox="1">
            <a:spLocks/>
          </p:cNvSpPr>
          <p:nvPr/>
        </p:nvSpPr>
        <p:spPr>
          <a:xfrm>
            <a:off x="6776134" y="2149311"/>
            <a:ext cx="5158199" cy="373390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Blip>
                <a:blip>
                  <a:extLst>
                    <a:ext uri="{96DAC541-7B7A-43D3-8B79-37D633B846F1}">
                      <asvg:svgBlip xmlns:asvg="http://schemas.microsoft.com/office/drawing/2016/SVG/main" r:embed="rId4"/>
                    </a:ext>
                  </a:extLst>
                </a:blip>
              </a:buBlip>
            </a:pPr>
            <a:r>
              <a:rPr lang="en-US" dirty="0"/>
              <a:t>  Chart junk:  gray shading in background</a:t>
            </a:r>
          </a:p>
          <a:p>
            <a:pPr>
              <a:buFont typeface="Arial" panose="020B0604020202020204" pitchFamily="34" charset="0"/>
              <a:buBlip>
                <a:blip>
                  <a:extLst>
                    <a:ext uri="{96DAC541-7B7A-43D3-8B79-37D633B846F1}">
                      <asvg:svgBlip xmlns:asvg="http://schemas.microsoft.com/office/drawing/2016/SVG/main" r:embed="rId4"/>
                    </a:ext>
                  </a:extLst>
                </a:blip>
              </a:buBlip>
            </a:pPr>
            <a:r>
              <a:rPr lang="en-US" dirty="0"/>
              <a:t>y- axis &amp; title need to be updated</a:t>
            </a:r>
          </a:p>
          <a:p>
            <a:pPr>
              <a:buBlip>
                <a:blip>
                  <a:extLst>
                    <a:ext uri="{96DAC541-7B7A-43D3-8B79-37D633B846F1}">
                      <asvg:svgBlip xmlns:asvg="http://schemas.microsoft.com/office/drawing/2016/SVG/main" r:embed="rId4"/>
                    </a:ext>
                  </a:extLst>
                </a:blip>
              </a:buBlip>
            </a:pPr>
            <a:r>
              <a:rPr lang="en-US" dirty="0"/>
              <a:t>  Jitter</a:t>
            </a:r>
          </a:p>
          <a:p>
            <a:pPr>
              <a:buBlip>
                <a:blip>
                  <a:extLst>
                    <a:ext uri="{96DAC541-7B7A-43D3-8B79-37D633B846F1}">
                      <asvg:svgBlip xmlns:asvg="http://schemas.microsoft.com/office/drawing/2016/SVG/main" r:embed="rId4"/>
                    </a:ext>
                  </a:extLst>
                </a:blip>
              </a:buBlip>
            </a:pPr>
            <a:r>
              <a:rPr lang="en-US" dirty="0"/>
              <a:t>  Point size, transparency</a:t>
            </a:r>
          </a:p>
          <a:p>
            <a:pPr>
              <a:buBlip>
                <a:blip>
                  <a:extLst>
                    <a:ext uri="{96DAC541-7B7A-43D3-8B79-37D633B846F1}">
                      <asvg:svgBlip xmlns:asvg="http://schemas.microsoft.com/office/drawing/2016/SVG/main" r:embed="rId4"/>
                    </a:ext>
                  </a:extLst>
                </a:blip>
              </a:buBlip>
            </a:pPr>
            <a:r>
              <a:rPr lang="en-US" dirty="0"/>
              <a:t>  Vertical axis format</a:t>
            </a:r>
          </a:p>
          <a:p>
            <a:pPr>
              <a:buBlip>
                <a:blip>
                  <a:extLst>
                    <a:ext uri="{96DAC541-7B7A-43D3-8B79-37D633B846F1}">
                      <asvg:svgBlip xmlns:asvg="http://schemas.microsoft.com/office/drawing/2016/SVG/main" r:embed="rId4"/>
                    </a:ext>
                  </a:extLst>
                </a:blip>
              </a:buBlip>
            </a:pPr>
            <a:r>
              <a:rPr lang="en-US" dirty="0"/>
              <a:t>  Missing visual of trend</a:t>
            </a:r>
          </a:p>
        </p:txBody>
      </p:sp>
      <p:pic>
        <p:nvPicPr>
          <p:cNvPr id="13" name="Picture 12">
            <a:extLst>
              <a:ext uri="{FF2B5EF4-FFF2-40B4-BE49-F238E27FC236}">
                <a16:creationId xmlns:a16="http://schemas.microsoft.com/office/drawing/2014/main" id="{A96ECE4D-0061-6602-F401-81FEBF4E3940}"/>
              </a:ext>
            </a:extLst>
          </p:cNvPr>
          <p:cNvPicPr>
            <a:picLocks noChangeAspect="1"/>
          </p:cNvPicPr>
          <p:nvPr/>
        </p:nvPicPr>
        <p:blipFill>
          <a:blip r:embed="rId5"/>
          <a:stretch>
            <a:fillRect/>
          </a:stretch>
        </p:blipFill>
        <p:spPr>
          <a:xfrm>
            <a:off x="6911217" y="1129994"/>
            <a:ext cx="1295581" cy="1019317"/>
          </a:xfrm>
          <a:prstGeom prst="rect">
            <a:avLst/>
          </a:prstGeom>
        </p:spPr>
      </p:pic>
    </p:spTree>
    <p:extLst>
      <p:ext uri="{BB962C8B-B14F-4D97-AF65-F5344CB8AC3E}">
        <p14:creationId xmlns:p14="http://schemas.microsoft.com/office/powerpoint/2010/main" val="2439316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6"/>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11"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A701A-9816-326F-B51F-4981D527FD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9129B2-F188-35AA-82D7-8541570C4ED8}"/>
              </a:ext>
            </a:extLst>
          </p:cNvPr>
          <p:cNvSpPr>
            <a:spLocks noGrp="1"/>
          </p:cNvSpPr>
          <p:nvPr>
            <p:ph type="title"/>
          </p:nvPr>
        </p:nvSpPr>
        <p:spPr>
          <a:xfrm>
            <a:off x="0" y="0"/>
            <a:ext cx="12192000" cy="1015999"/>
          </a:xfrm>
          <a:solidFill>
            <a:schemeClr val="tx2">
              <a:lumMod val="90000"/>
              <a:lumOff val="10000"/>
            </a:schemeClr>
          </a:solidFill>
        </p:spPr>
        <p:txBody>
          <a:bodyPr>
            <a:normAutofit fontScale="90000"/>
          </a:bodyPr>
          <a:lstStyle/>
          <a:p>
            <a:r>
              <a:rPr lang="en-US" b="1" dirty="0">
                <a:solidFill>
                  <a:schemeClr val="bg1"/>
                </a:solidFill>
              </a:rPr>
              <a:t>    How has the presence of microplastics in oceans </a:t>
            </a:r>
            <a:br>
              <a:rPr lang="en-US" b="1" dirty="0">
                <a:solidFill>
                  <a:schemeClr val="bg1"/>
                </a:solidFill>
              </a:rPr>
            </a:br>
            <a:r>
              <a:rPr lang="en-US" b="1" dirty="0">
                <a:solidFill>
                  <a:schemeClr val="bg1"/>
                </a:solidFill>
              </a:rPr>
              <a:t>    changed over the most recent 25 years? </a:t>
            </a:r>
          </a:p>
        </p:txBody>
      </p:sp>
      <p:sp>
        <p:nvSpPr>
          <p:cNvPr id="4" name="Slide Number Placeholder 3">
            <a:extLst>
              <a:ext uri="{FF2B5EF4-FFF2-40B4-BE49-F238E27FC236}">
                <a16:creationId xmlns:a16="http://schemas.microsoft.com/office/drawing/2014/main" id="{2FD26AAF-1D99-CD9A-985E-9D1CF9E4DDED}"/>
              </a:ext>
            </a:extLst>
          </p:cNvPr>
          <p:cNvSpPr>
            <a:spLocks noGrp="1"/>
          </p:cNvSpPr>
          <p:nvPr>
            <p:ph type="sldNum" sz="quarter" idx="12"/>
          </p:nvPr>
        </p:nvSpPr>
        <p:spPr>
          <a:xfrm>
            <a:off x="9448800" y="6492874"/>
            <a:ext cx="2743200" cy="365125"/>
          </a:xfrm>
        </p:spPr>
        <p:txBody>
          <a:bodyPr/>
          <a:lstStyle/>
          <a:p>
            <a:fld id="{1CD7194B-0F75-470B-8147-2A362AE0D5E6}" type="slidenum">
              <a:rPr lang="en-US" sz="1600" b="1" smtClean="0">
                <a:solidFill>
                  <a:schemeClr val="tx2">
                    <a:lumMod val="90000"/>
                    <a:lumOff val="10000"/>
                  </a:schemeClr>
                </a:solidFill>
              </a:rPr>
              <a:t>48</a:t>
            </a:fld>
            <a:endParaRPr lang="en-US" sz="1600" b="1" dirty="0">
              <a:solidFill>
                <a:schemeClr val="tx2">
                  <a:lumMod val="90000"/>
                  <a:lumOff val="10000"/>
                </a:schemeClr>
              </a:solidFill>
            </a:endParaRPr>
          </a:p>
        </p:txBody>
      </p:sp>
      <p:pic>
        <p:nvPicPr>
          <p:cNvPr id="5" name="Picture 4">
            <a:extLst>
              <a:ext uri="{FF2B5EF4-FFF2-40B4-BE49-F238E27FC236}">
                <a16:creationId xmlns:a16="http://schemas.microsoft.com/office/drawing/2014/main" id="{6CC75C01-9461-9124-16F5-5E22FBF8CD5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906810" y="1015999"/>
            <a:ext cx="2285190" cy="1828800"/>
          </a:xfrm>
          <a:prstGeom prst="rect">
            <a:avLst/>
          </a:prstGeom>
        </p:spPr>
      </p:pic>
      <p:pic>
        <p:nvPicPr>
          <p:cNvPr id="12" name="Picture 11">
            <a:extLst>
              <a:ext uri="{FF2B5EF4-FFF2-40B4-BE49-F238E27FC236}">
                <a16:creationId xmlns:a16="http://schemas.microsoft.com/office/drawing/2014/main" id="{D0C36F2B-D07F-CBA0-F353-CED472DE7D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0336" y="1186563"/>
            <a:ext cx="8503920" cy="5454620"/>
          </a:xfrm>
          <a:prstGeom prst="rect">
            <a:avLst/>
          </a:prstGeom>
        </p:spPr>
      </p:pic>
      <p:sp>
        <p:nvSpPr>
          <p:cNvPr id="6" name="TextBox 5">
            <a:extLst>
              <a:ext uri="{FF2B5EF4-FFF2-40B4-BE49-F238E27FC236}">
                <a16:creationId xmlns:a16="http://schemas.microsoft.com/office/drawing/2014/main" id="{518AD3DD-A64D-5DA1-6B96-AB95A98A8925}"/>
              </a:ext>
            </a:extLst>
          </p:cNvPr>
          <p:cNvSpPr txBox="1"/>
          <p:nvPr/>
        </p:nvSpPr>
        <p:spPr>
          <a:xfrm>
            <a:off x="4639377" y="3103852"/>
            <a:ext cx="7352975" cy="2831544"/>
          </a:xfrm>
          <a:prstGeom prst="rect">
            <a:avLst/>
          </a:prstGeom>
          <a:solidFill>
            <a:schemeClr val="bg1">
              <a:lumMod val="85000"/>
            </a:schemeClr>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400" b="1" dirty="0"/>
              <a:t>R code:</a:t>
            </a:r>
          </a:p>
          <a:p>
            <a:r>
              <a:rPr lang="en-US" sz="1400" dirty="0">
                <a:latin typeface="Courier New" panose="02070309020205020404" pitchFamily="49" charset="0"/>
                <a:cs typeface="Courier New" panose="02070309020205020404" pitchFamily="49" charset="0"/>
              </a:rPr>
              <a:t>Microplastics &lt;- mutate(Microplastics,</a:t>
            </a:r>
            <a:br>
              <a:rPr lang="en-US" sz="1400" dirty="0">
                <a:latin typeface="Courier New" panose="02070309020205020404" pitchFamily="49" charset="0"/>
                <a:cs typeface="Courier New" panose="02070309020205020404" pitchFamily="49" charset="0"/>
              </a:rPr>
            </a:br>
            <a:r>
              <a:rPr lang="en-US" sz="1400" dirty="0">
                <a:latin typeface="Courier New" panose="02070309020205020404" pitchFamily="49" charset="0"/>
                <a:cs typeface="Courier New" panose="02070309020205020404" pitchFamily="49" charset="0"/>
              </a:rPr>
              <a:t>                        </a:t>
            </a:r>
            <a:r>
              <a:rPr lang="en-US" sz="1400" dirty="0" err="1">
                <a:latin typeface="Courier New" panose="02070309020205020404" pitchFamily="49" charset="0"/>
                <a:cs typeface="Courier New" panose="02070309020205020404" pitchFamily="49" charset="0"/>
              </a:rPr>
              <a:t>sqrtMeas</a:t>
            </a:r>
            <a:r>
              <a:rPr lang="en-US" sz="1400" dirty="0">
                <a:latin typeface="Courier New" panose="02070309020205020404" pitchFamily="49" charset="0"/>
                <a:cs typeface="Courier New" panose="02070309020205020404" pitchFamily="49" charset="0"/>
              </a:rPr>
              <a:t> = sqrt(</a:t>
            </a:r>
            <a:r>
              <a:rPr lang="en-US" sz="1400" dirty="0" err="1">
                <a:latin typeface="Courier New" panose="02070309020205020404" pitchFamily="49" charset="0"/>
                <a:cs typeface="Courier New" panose="02070309020205020404" pitchFamily="49" charset="0"/>
              </a:rPr>
              <a:t>Microplastics.Measurement</a:t>
            </a:r>
            <a:r>
              <a:rPr lang="en-US" sz="1400" dirty="0">
                <a:latin typeface="Courier New" panose="02070309020205020404" pitchFamily="49" charset="0"/>
                <a:cs typeface="Courier New" panose="02070309020205020404" pitchFamily="49" charset="0"/>
              </a:rPr>
              <a:t>))</a:t>
            </a:r>
          </a:p>
          <a:p>
            <a:endParaRPr lang="en-US" sz="1400" dirty="0">
              <a:latin typeface="Courier New" panose="02070309020205020404" pitchFamily="49" charset="0"/>
              <a:cs typeface="Courier New" panose="02070309020205020404" pitchFamily="49" charset="0"/>
            </a:endParaRPr>
          </a:p>
          <a:p>
            <a:r>
              <a:rPr lang="en-US" sz="1400" dirty="0" err="1">
                <a:latin typeface="Courier New" panose="02070309020205020404" pitchFamily="49" charset="0"/>
                <a:cs typeface="Courier New" panose="02070309020205020404" pitchFamily="49" charset="0"/>
              </a:rPr>
              <a:t>ggplot</a:t>
            </a:r>
            <a:r>
              <a:rPr lang="en-US" sz="1400" dirty="0">
                <a:latin typeface="Courier New" panose="02070309020205020404" pitchFamily="49" charset="0"/>
                <a:cs typeface="Courier New" panose="02070309020205020404" pitchFamily="49" charset="0"/>
              </a:rPr>
              <a:t>(data = Microplastics,</a:t>
            </a:r>
            <a:br>
              <a:rPr lang="en-US" sz="1400" dirty="0">
                <a:latin typeface="Courier New" panose="02070309020205020404" pitchFamily="49" charset="0"/>
                <a:cs typeface="Courier New" panose="02070309020205020404" pitchFamily="49" charset="0"/>
              </a:rPr>
            </a:br>
            <a:r>
              <a:rPr lang="en-US" sz="1400" dirty="0">
                <a:latin typeface="Courier New" panose="02070309020205020404" pitchFamily="49" charset="0"/>
                <a:cs typeface="Courier New" panose="02070309020205020404" pitchFamily="49" charset="0"/>
              </a:rPr>
              <a:t>       mapping = </a:t>
            </a:r>
            <a:r>
              <a:rPr lang="en-US" sz="1400" dirty="0" err="1">
                <a:latin typeface="Courier New" panose="02070309020205020404" pitchFamily="49" charset="0"/>
                <a:cs typeface="Courier New" panose="02070309020205020404" pitchFamily="49" charset="0"/>
              </a:rPr>
              <a:t>aes</a:t>
            </a:r>
            <a:r>
              <a:rPr lang="en-US" sz="1400" dirty="0">
                <a:latin typeface="Courier New" panose="02070309020205020404" pitchFamily="49" charset="0"/>
                <a:cs typeface="Courier New" panose="02070309020205020404" pitchFamily="49" charset="0"/>
              </a:rPr>
              <a:t>(x = Year, y = </a:t>
            </a:r>
            <a:r>
              <a:rPr lang="en-US" sz="1400" dirty="0" err="1">
                <a:latin typeface="Courier New" panose="02070309020205020404" pitchFamily="49" charset="0"/>
                <a:cs typeface="Courier New" panose="02070309020205020404" pitchFamily="49" charset="0"/>
              </a:rPr>
              <a:t>sqrtMeas</a:t>
            </a:r>
            <a:r>
              <a:rPr lang="en-US" sz="1400" dirty="0">
                <a:latin typeface="Courier New" panose="02070309020205020404" pitchFamily="49" charset="0"/>
                <a:cs typeface="Courier New" panose="02070309020205020404" pitchFamily="49" charset="0"/>
              </a:rPr>
              <a:t>)) +   </a:t>
            </a:r>
            <a:br>
              <a:rPr lang="en-US" sz="1400" dirty="0">
                <a:latin typeface="Courier New" panose="02070309020205020404" pitchFamily="49" charset="0"/>
                <a:cs typeface="Courier New" panose="02070309020205020404" pitchFamily="49" charset="0"/>
              </a:rPr>
            </a:br>
            <a:r>
              <a:rPr lang="en-US" sz="1400" dirty="0">
                <a:latin typeface="Courier New" panose="02070309020205020404" pitchFamily="49" charset="0"/>
                <a:cs typeface="Courier New" panose="02070309020205020404" pitchFamily="49" charset="0"/>
              </a:rPr>
              <a:t>  </a:t>
            </a:r>
            <a:r>
              <a:rPr lang="en-US" sz="1400" dirty="0" err="1">
                <a:latin typeface="Courier New" panose="02070309020205020404" pitchFamily="49" charset="0"/>
                <a:cs typeface="Courier New" panose="02070309020205020404" pitchFamily="49" charset="0"/>
              </a:rPr>
              <a:t>geom_jitter</a:t>
            </a:r>
            <a:r>
              <a:rPr lang="en-US" sz="1400" dirty="0">
                <a:latin typeface="Courier New" panose="02070309020205020404" pitchFamily="49" charset="0"/>
                <a:cs typeface="Courier New" panose="02070309020205020404" pitchFamily="49" charset="0"/>
              </a:rPr>
              <a:t>(size = 0.5, alpha = 0.5) +</a:t>
            </a:r>
            <a:br>
              <a:rPr lang="en-US" sz="1400" dirty="0">
                <a:latin typeface="Courier New" panose="02070309020205020404" pitchFamily="49" charset="0"/>
                <a:cs typeface="Courier New" panose="02070309020205020404" pitchFamily="49" charset="0"/>
              </a:rPr>
            </a:br>
            <a:r>
              <a:rPr lang="en-US" sz="1400" dirty="0">
                <a:latin typeface="Courier New" panose="02070309020205020404" pitchFamily="49" charset="0"/>
                <a:cs typeface="Courier New" panose="02070309020205020404" pitchFamily="49" charset="0"/>
              </a:rPr>
              <a:t>  labs(y = "Square Root (Microplastics (pieces/m^3))",</a:t>
            </a:r>
            <a:br>
              <a:rPr lang="en-US" sz="1400" dirty="0">
                <a:latin typeface="Courier New" panose="02070309020205020404" pitchFamily="49" charset="0"/>
                <a:cs typeface="Courier New" panose="02070309020205020404" pitchFamily="49" charset="0"/>
              </a:rPr>
            </a:br>
            <a:r>
              <a:rPr lang="en-US" sz="1400" dirty="0">
                <a:latin typeface="Courier New" panose="02070309020205020404" pitchFamily="49" charset="0"/>
                <a:cs typeface="Courier New" panose="02070309020205020404" pitchFamily="49" charset="0"/>
              </a:rPr>
              <a:t>       title = "Presence of microplastics in oceans") +    </a:t>
            </a:r>
            <a:br>
              <a:rPr lang="en-US" sz="1400" dirty="0">
                <a:latin typeface="Courier New" panose="02070309020205020404" pitchFamily="49" charset="0"/>
                <a:cs typeface="Courier New" panose="02070309020205020404" pitchFamily="49" charset="0"/>
              </a:rPr>
            </a:br>
            <a:r>
              <a:rPr lang="en-US" sz="1400" dirty="0">
                <a:latin typeface="Courier New" panose="02070309020205020404" pitchFamily="49" charset="0"/>
                <a:cs typeface="Courier New" panose="02070309020205020404" pitchFamily="49" charset="0"/>
              </a:rPr>
              <a:t>  </a:t>
            </a:r>
            <a:r>
              <a:rPr lang="en-US" sz="1400" dirty="0" err="1">
                <a:latin typeface="Courier New" panose="02070309020205020404" pitchFamily="49" charset="0"/>
                <a:cs typeface="Courier New" panose="02070309020205020404" pitchFamily="49" charset="0"/>
              </a:rPr>
              <a:t>geom_smooth</a:t>
            </a:r>
            <a:r>
              <a:rPr lang="en-US" sz="1400" dirty="0">
                <a:latin typeface="Courier New" panose="02070309020205020404" pitchFamily="49" charset="0"/>
                <a:cs typeface="Courier New" panose="02070309020205020404" pitchFamily="49" charset="0"/>
              </a:rPr>
              <a:t>(se = FALSE, </a:t>
            </a:r>
            <a:br>
              <a:rPr lang="en-US" sz="1400" dirty="0">
                <a:latin typeface="Courier New" panose="02070309020205020404" pitchFamily="49" charset="0"/>
                <a:cs typeface="Courier New" panose="02070309020205020404" pitchFamily="49" charset="0"/>
              </a:rPr>
            </a:br>
            <a:r>
              <a:rPr lang="en-US" sz="1400" dirty="0">
                <a:latin typeface="Courier New" panose="02070309020205020404" pitchFamily="49" charset="0"/>
                <a:cs typeface="Courier New" panose="02070309020205020404" pitchFamily="49" charset="0"/>
              </a:rPr>
              <a:t>              color="purple") +</a:t>
            </a:r>
            <a:br>
              <a:rPr lang="en-US" sz="1400" dirty="0">
                <a:latin typeface="Courier New" panose="02070309020205020404" pitchFamily="49" charset="0"/>
                <a:cs typeface="Courier New" panose="02070309020205020404" pitchFamily="49" charset="0"/>
              </a:rPr>
            </a:br>
            <a:r>
              <a:rPr lang="en-US" sz="1400" dirty="0">
                <a:latin typeface="Courier New" panose="02070309020205020404" pitchFamily="49" charset="0"/>
                <a:cs typeface="Courier New" panose="02070309020205020404" pitchFamily="49" charset="0"/>
              </a:rPr>
              <a:t>  </a:t>
            </a:r>
            <a:r>
              <a:rPr lang="en-US" sz="1400" dirty="0" err="1">
                <a:latin typeface="Courier New" panose="02070309020205020404" pitchFamily="49" charset="0"/>
                <a:cs typeface="Courier New" panose="02070309020205020404" pitchFamily="49" charset="0"/>
              </a:rPr>
              <a:t>theme_bw</a:t>
            </a:r>
            <a:r>
              <a:rPr lang="en-US" sz="1400"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258013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07506-DFFD-E3D6-16D7-066C117BEB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17EB17-A14F-B64C-A4A8-199596C49457}"/>
              </a:ext>
            </a:extLst>
          </p:cNvPr>
          <p:cNvSpPr>
            <a:spLocks noGrp="1"/>
          </p:cNvSpPr>
          <p:nvPr>
            <p:ph type="title"/>
          </p:nvPr>
        </p:nvSpPr>
        <p:spPr>
          <a:xfrm>
            <a:off x="0" y="0"/>
            <a:ext cx="12192000" cy="1015999"/>
          </a:xfrm>
          <a:solidFill>
            <a:schemeClr val="tx2">
              <a:lumMod val="90000"/>
              <a:lumOff val="10000"/>
            </a:schemeClr>
          </a:solidFill>
        </p:spPr>
        <p:txBody>
          <a:bodyPr>
            <a:normAutofit fontScale="90000"/>
          </a:bodyPr>
          <a:lstStyle/>
          <a:p>
            <a:r>
              <a:rPr lang="en-US" b="1" dirty="0">
                <a:solidFill>
                  <a:schemeClr val="bg1"/>
                </a:solidFill>
              </a:rPr>
              <a:t>    How has the presence of microplastics in oceans </a:t>
            </a:r>
            <a:br>
              <a:rPr lang="en-US" b="1" dirty="0">
                <a:solidFill>
                  <a:schemeClr val="bg1"/>
                </a:solidFill>
              </a:rPr>
            </a:br>
            <a:r>
              <a:rPr lang="en-US" b="1" dirty="0">
                <a:solidFill>
                  <a:schemeClr val="bg1"/>
                </a:solidFill>
              </a:rPr>
              <a:t>    changed over the most recent 25 years? </a:t>
            </a:r>
          </a:p>
        </p:txBody>
      </p:sp>
      <p:sp>
        <p:nvSpPr>
          <p:cNvPr id="4" name="Slide Number Placeholder 3">
            <a:extLst>
              <a:ext uri="{FF2B5EF4-FFF2-40B4-BE49-F238E27FC236}">
                <a16:creationId xmlns:a16="http://schemas.microsoft.com/office/drawing/2014/main" id="{2FC95110-FF9D-50E0-D4CA-0DC09C029AB1}"/>
              </a:ext>
            </a:extLst>
          </p:cNvPr>
          <p:cNvSpPr>
            <a:spLocks noGrp="1"/>
          </p:cNvSpPr>
          <p:nvPr>
            <p:ph type="sldNum" sz="quarter" idx="12"/>
          </p:nvPr>
        </p:nvSpPr>
        <p:spPr>
          <a:xfrm>
            <a:off x="9448800" y="6492874"/>
            <a:ext cx="2743200" cy="365125"/>
          </a:xfrm>
        </p:spPr>
        <p:txBody>
          <a:bodyPr/>
          <a:lstStyle/>
          <a:p>
            <a:fld id="{1CD7194B-0F75-470B-8147-2A362AE0D5E6}" type="slidenum">
              <a:rPr lang="en-US" sz="1600" b="1" smtClean="0">
                <a:solidFill>
                  <a:schemeClr val="tx2">
                    <a:lumMod val="90000"/>
                    <a:lumOff val="10000"/>
                  </a:schemeClr>
                </a:solidFill>
              </a:rPr>
              <a:t>49</a:t>
            </a:fld>
            <a:endParaRPr lang="en-US" sz="1600" b="1" dirty="0">
              <a:solidFill>
                <a:schemeClr val="tx2">
                  <a:lumMod val="90000"/>
                  <a:lumOff val="10000"/>
                </a:schemeClr>
              </a:solidFill>
            </a:endParaRPr>
          </a:p>
        </p:txBody>
      </p:sp>
      <p:sp>
        <p:nvSpPr>
          <p:cNvPr id="8" name="TextBox 7">
            <a:extLst>
              <a:ext uri="{FF2B5EF4-FFF2-40B4-BE49-F238E27FC236}">
                <a16:creationId xmlns:a16="http://schemas.microsoft.com/office/drawing/2014/main" id="{031C4FC2-EB58-64E4-7378-29C11713DEC6}"/>
              </a:ext>
            </a:extLst>
          </p:cNvPr>
          <p:cNvSpPr txBox="1"/>
          <p:nvPr/>
        </p:nvSpPr>
        <p:spPr>
          <a:xfrm>
            <a:off x="748937" y="1393371"/>
            <a:ext cx="10450286" cy="2923877"/>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Often, think of a scatterplot with points connected by lines.</a:t>
            </a:r>
          </a:p>
          <a:p>
            <a:endParaRPr lang="en-US" sz="28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è"/>
            </a:pPr>
            <a:r>
              <a:rPr lang="en-US" sz="2800" dirty="0">
                <a:latin typeface="Arial" panose="020B0604020202020204" pitchFamily="34" charset="0"/>
                <a:cs typeface="Arial" panose="020B0604020202020204" pitchFamily="34" charset="0"/>
              </a:rPr>
              <a:t>We need to summarize the measurements for each year</a:t>
            </a:r>
          </a:p>
          <a:p>
            <a:pPr marL="285750" indent="-285750">
              <a:buFont typeface="Wingdings" panose="05000000000000000000" pitchFamily="2" charset="2"/>
              <a:buChar char="è"/>
            </a:pPr>
            <a:endParaRPr lang="en-US" sz="2800"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Sample mean:  </a:t>
            </a:r>
            <a:r>
              <a:rPr lang="en-US" sz="2400" dirty="0">
                <a:latin typeface="Arial" panose="020B0604020202020204" pitchFamily="34" charset="0"/>
                <a:cs typeface="Arial" panose="020B0604020202020204" pitchFamily="34" charset="0"/>
              </a:rPr>
              <a:t>average all measurements of microplastics in a given year</a:t>
            </a:r>
          </a:p>
          <a:p>
            <a:r>
              <a:rPr lang="en-US" sz="2400" b="1" dirty="0">
                <a:latin typeface="Arial" panose="020B0604020202020204" pitchFamily="34" charset="0"/>
                <a:cs typeface="Arial" panose="020B0604020202020204" pitchFamily="34" charset="0"/>
              </a:rPr>
              <a:t>Sample median:  </a:t>
            </a:r>
            <a:r>
              <a:rPr lang="en-US" sz="2400" dirty="0">
                <a:latin typeface="Arial" panose="020B0604020202020204" pitchFamily="34" charset="0"/>
                <a:cs typeface="Arial" panose="020B0604020202020204" pitchFamily="34" charset="0"/>
              </a:rPr>
              <a:t>50</a:t>
            </a:r>
            <a:r>
              <a:rPr lang="en-US" sz="2400" baseline="30000" dirty="0">
                <a:latin typeface="Arial" panose="020B0604020202020204" pitchFamily="34" charset="0"/>
                <a:cs typeface="Arial" panose="020B0604020202020204" pitchFamily="34" charset="0"/>
              </a:rPr>
              <a:t>th</a:t>
            </a:r>
            <a:r>
              <a:rPr lang="en-US" sz="2400" dirty="0">
                <a:latin typeface="Arial" panose="020B0604020202020204" pitchFamily="34" charset="0"/>
                <a:cs typeface="Arial" panose="020B0604020202020204" pitchFamily="34" charset="0"/>
              </a:rPr>
              <a:t> percentile, or middle value, of the measurements of microplastics in a given year </a:t>
            </a:r>
          </a:p>
        </p:txBody>
      </p:sp>
      <p:sp>
        <p:nvSpPr>
          <p:cNvPr id="9" name="TextBox 8">
            <a:extLst>
              <a:ext uri="{FF2B5EF4-FFF2-40B4-BE49-F238E27FC236}">
                <a16:creationId xmlns:a16="http://schemas.microsoft.com/office/drawing/2014/main" id="{5EA66AA5-0434-1183-35A8-75A3D26C44B3}"/>
              </a:ext>
            </a:extLst>
          </p:cNvPr>
          <p:cNvSpPr txBox="1"/>
          <p:nvPr/>
        </p:nvSpPr>
        <p:spPr>
          <a:xfrm>
            <a:off x="748937" y="4587950"/>
            <a:ext cx="10816047" cy="1569660"/>
          </a:xfrm>
          <a:prstGeom prst="rect">
            <a:avLst/>
          </a:prstGeom>
          <a:solidFill>
            <a:schemeClr val="bg1">
              <a:lumMod val="85000"/>
            </a:schemeClr>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400" b="1" dirty="0"/>
              <a:t>R code:</a:t>
            </a:r>
          </a:p>
          <a:p>
            <a:r>
              <a:rPr lang="en-US" dirty="0" err="1">
                <a:latin typeface="Courier New" panose="02070309020205020404" pitchFamily="49" charset="0"/>
                <a:cs typeface="Courier New" panose="02070309020205020404" pitchFamily="49" charset="0"/>
              </a:rPr>
              <a:t>avgMicro</a:t>
            </a:r>
            <a:r>
              <a:rPr lang="en-US" dirty="0">
                <a:latin typeface="Courier New" panose="02070309020205020404" pitchFamily="49" charset="0"/>
                <a:cs typeface="Courier New" panose="02070309020205020404" pitchFamily="49" charset="0"/>
              </a:rPr>
              <a:t> &lt;- Microplastics |&gt;</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group_by</a:t>
            </a:r>
            <a:r>
              <a:rPr lang="en-US" dirty="0">
                <a:latin typeface="Courier New" panose="02070309020205020404" pitchFamily="49" charset="0"/>
                <a:cs typeface="Courier New" panose="02070309020205020404" pitchFamily="49" charset="0"/>
              </a:rPr>
              <a:t>(Year) |&gt;</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summarize(</a:t>
            </a:r>
            <a:r>
              <a:rPr lang="en-US" dirty="0" err="1">
                <a:latin typeface="Courier New" panose="02070309020205020404" pitchFamily="49" charset="0"/>
                <a:cs typeface="Courier New" panose="02070309020205020404" pitchFamily="49" charset="0"/>
              </a:rPr>
              <a:t>avgMicroplastics</a:t>
            </a:r>
            <a:r>
              <a:rPr lang="en-US" dirty="0">
                <a:latin typeface="Courier New" panose="02070309020205020404" pitchFamily="49" charset="0"/>
                <a:cs typeface="Courier New" panose="02070309020205020404" pitchFamily="49" charset="0"/>
              </a:rPr>
              <a:t> = mean(</a:t>
            </a:r>
            <a:r>
              <a:rPr lang="en-US" dirty="0" err="1">
                <a:latin typeface="Courier New" panose="02070309020205020404" pitchFamily="49" charset="0"/>
                <a:cs typeface="Courier New" panose="02070309020205020404" pitchFamily="49" charset="0"/>
              </a:rPr>
              <a:t>Microplastics.Measurement</a:t>
            </a:r>
            <a:r>
              <a:rPr lang="en-US" dirty="0">
                <a:latin typeface="Courier New" panose="02070309020205020404" pitchFamily="49" charset="0"/>
                <a:cs typeface="Courier New" panose="02070309020205020404" pitchFamily="49" charset="0"/>
              </a:rPr>
              <a:t>),</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medMicroplastics</a:t>
            </a:r>
            <a:r>
              <a:rPr lang="en-US" dirty="0">
                <a:latin typeface="Courier New" panose="02070309020205020404" pitchFamily="49" charset="0"/>
                <a:cs typeface="Courier New" panose="02070309020205020404" pitchFamily="49" charset="0"/>
              </a:rPr>
              <a:t> = median(</a:t>
            </a:r>
            <a:r>
              <a:rPr lang="en-US" dirty="0" err="1">
                <a:latin typeface="Courier New" panose="02070309020205020404" pitchFamily="49" charset="0"/>
                <a:cs typeface="Courier New" panose="02070309020205020404" pitchFamily="49" charset="0"/>
              </a:rPr>
              <a:t>Microplastics.Measurement</a:t>
            </a:r>
            <a:r>
              <a:rPr lang="en-US"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127336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A9893-2256-5A96-EDD4-8506A0B5AA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15C6DF-B7B0-AF56-06EB-A02C6FD90FC8}"/>
              </a:ext>
            </a:extLst>
          </p:cNvPr>
          <p:cNvSpPr>
            <a:spLocks noGrp="1"/>
          </p:cNvSpPr>
          <p:nvPr>
            <p:ph type="title"/>
          </p:nvPr>
        </p:nvSpPr>
        <p:spPr>
          <a:xfrm>
            <a:off x="0" y="0"/>
            <a:ext cx="12192000" cy="1015999"/>
          </a:xfrm>
          <a:solidFill>
            <a:schemeClr val="tx2">
              <a:lumMod val="90000"/>
              <a:lumOff val="10000"/>
            </a:schemeClr>
          </a:solidFill>
        </p:spPr>
        <p:txBody>
          <a:bodyPr>
            <a:normAutofit fontScale="90000"/>
          </a:bodyPr>
          <a:lstStyle/>
          <a:p>
            <a:r>
              <a:rPr lang="en-US" b="1" dirty="0">
                <a:solidFill>
                  <a:schemeClr val="bg1"/>
                </a:solidFill>
              </a:rPr>
              <a:t>    How has the presence of microplastics in oceans </a:t>
            </a:r>
            <a:br>
              <a:rPr lang="en-US" b="1" dirty="0">
                <a:solidFill>
                  <a:schemeClr val="bg1"/>
                </a:solidFill>
              </a:rPr>
            </a:br>
            <a:r>
              <a:rPr lang="en-US" b="1" dirty="0">
                <a:solidFill>
                  <a:schemeClr val="bg1"/>
                </a:solidFill>
              </a:rPr>
              <a:t>    changed over the most recent 25 years? </a:t>
            </a:r>
          </a:p>
        </p:txBody>
      </p:sp>
      <p:sp>
        <p:nvSpPr>
          <p:cNvPr id="4" name="Slide Number Placeholder 3">
            <a:extLst>
              <a:ext uri="{FF2B5EF4-FFF2-40B4-BE49-F238E27FC236}">
                <a16:creationId xmlns:a16="http://schemas.microsoft.com/office/drawing/2014/main" id="{FAD6BA2A-BB76-8AC6-69B6-C99BA3251A4D}"/>
              </a:ext>
            </a:extLst>
          </p:cNvPr>
          <p:cNvSpPr>
            <a:spLocks noGrp="1"/>
          </p:cNvSpPr>
          <p:nvPr>
            <p:ph type="sldNum" sz="quarter" idx="12"/>
          </p:nvPr>
        </p:nvSpPr>
        <p:spPr>
          <a:xfrm>
            <a:off x="9448800" y="6492874"/>
            <a:ext cx="2743200" cy="365125"/>
          </a:xfrm>
        </p:spPr>
        <p:txBody>
          <a:bodyPr/>
          <a:lstStyle/>
          <a:p>
            <a:fld id="{1CD7194B-0F75-470B-8147-2A362AE0D5E6}" type="slidenum">
              <a:rPr lang="en-US" sz="1600" b="1" smtClean="0">
                <a:solidFill>
                  <a:schemeClr val="tx2">
                    <a:lumMod val="90000"/>
                    <a:lumOff val="10000"/>
                  </a:schemeClr>
                </a:solidFill>
              </a:rPr>
              <a:t>50</a:t>
            </a:fld>
            <a:endParaRPr lang="en-US" sz="1600" b="1" dirty="0">
              <a:solidFill>
                <a:schemeClr val="tx2">
                  <a:lumMod val="90000"/>
                  <a:lumOff val="10000"/>
                </a:schemeClr>
              </a:solidFill>
            </a:endParaRPr>
          </a:p>
        </p:txBody>
      </p:sp>
      <p:sp>
        <p:nvSpPr>
          <p:cNvPr id="11" name="Content Placeholder 2">
            <a:extLst>
              <a:ext uri="{FF2B5EF4-FFF2-40B4-BE49-F238E27FC236}">
                <a16:creationId xmlns:a16="http://schemas.microsoft.com/office/drawing/2014/main" id="{3E669F06-DFC6-4768-4EB0-FEBA609BB5DB}"/>
              </a:ext>
            </a:extLst>
          </p:cNvPr>
          <p:cNvSpPr txBox="1">
            <a:spLocks/>
          </p:cNvSpPr>
          <p:nvPr/>
        </p:nvSpPr>
        <p:spPr>
          <a:xfrm>
            <a:off x="257667" y="4929512"/>
            <a:ext cx="5158199" cy="19284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Blip>
                <a:blip>
                  <a:extLst>
                    <a:ext uri="{96DAC541-7B7A-43D3-8B79-37D633B846F1}">
                      <asvg:svgBlip xmlns:asvg="http://schemas.microsoft.com/office/drawing/2016/SVG/main" r:embed="rId3"/>
                    </a:ext>
                  </a:extLst>
                </a:blip>
              </a:buBlip>
            </a:pPr>
            <a:r>
              <a:rPr lang="en-US" dirty="0"/>
              <a:t>  Chart junk:  gray shading in background</a:t>
            </a:r>
          </a:p>
          <a:p>
            <a:pPr>
              <a:buFont typeface="Arial" panose="020B0604020202020204" pitchFamily="34" charset="0"/>
              <a:buBlip>
                <a:blip>
                  <a:extLst>
                    <a:ext uri="{96DAC541-7B7A-43D3-8B79-37D633B846F1}">
                      <asvg:svgBlip xmlns:asvg="http://schemas.microsoft.com/office/drawing/2016/SVG/main" r:embed="rId3"/>
                    </a:ext>
                  </a:extLst>
                </a:blip>
              </a:buBlip>
            </a:pPr>
            <a:r>
              <a:rPr lang="en-US" dirty="0"/>
              <a:t>  Labels need to be updated</a:t>
            </a:r>
          </a:p>
          <a:p>
            <a:pPr>
              <a:buBlip>
                <a:blip>
                  <a:extLst>
                    <a:ext uri="{96DAC541-7B7A-43D3-8B79-37D633B846F1}">
                      <asvg:svgBlip xmlns:asvg="http://schemas.microsoft.com/office/drawing/2016/SVG/main" r:embed="rId3"/>
                    </a:ext>
                  </a:extLst>
                </a:blip>
              </a:buBlip>
            </a:pPr>
            <a:r>
              <a:rPr lang="en-US" dirty="0"/>
              <a:t>  Vertical axis limits</a:t>
            </a:r>
          </a:p>
        </p:txBody>
      </p:sp>
      <p:pic>
        <p:nvPicPr>
          <p:cNvPr id="5" name="Picture 4">
            <a:extLst>
              <a:ext uri="{FF2B5EF4-FFF2-40B4-BE49-F238E27FC236}">
                <a16:creationId xmlns:a16="http://schemas.microsoft.com/office/drawing/2014/main" id="{B954C1F0-7A1B-B203-E04F-0EA4A6F2039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88487" y="1079894"/>
            <a:ext cx="1828800" cy="1828800"/>
          </a:xfrm>
          <a:prstGeom prst="rect">
            <a:avLst/>
          </a:prstGeom>
        </p:spPr>
      </p:pic>
      <p:pic>
        <p:nvPicPr>
          <p:cNvPr id="7" name="Picture 6">
            <a:extLst>
              <a:ext uri="{FF2B5EF4-FFF2-40B4-BE49-F238E27FC236}">
                <a16:creationId xmlns:a16="http://schemas.microsoft.com/office/drawing/2014/main" id="{1BDDB34C-DC98-67D9-2D21-1059938998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7667" y="1245387"/>
            <a:ext cx="8799322" cy="3571549"/>
          </a:xfrm>
          <a:prstGeom prst="rect">
            <a:avLst/>
          </a:prstGeom>
        </p:spPr>
      </p:pic>
      <p:sp>
        <p:nvSpPr>
          <p:cNvPr id="6" name="TextBox 5">
            <a:extLst>
              <a:ext uri="{FF2B5EF4-FFF2-40B4-BE49-F238E27FC236}">
                <a16:creationId xmlns:a16="http://schemas.microsoft.com/office/drawing/2014/main" id="{1296A7C9-2FF0-C415-EAF8-D36EADC54C26}"/>
              </a:ext>
            </a:extLst>
          </p:cNvPr>
          <p:cNvSpPr txBox="1"/>
          <p:nvPr/>
        </p:nvSpPr>
        <p:spPr>
          <a:xfrm>
            <a:off x="3317965" y="2743200"/>
            <a:ext cx="8699864" cy="2954655"/>
          </a:xfrm>
          <a:prstGeom prst="rect">
            <a:avLst/>
          </a:prstGeom>
          <a:solidFill>
            <a:schemeClr val="bg1">
              <a:lumMod val="85000"/>
            </a:schemeClr>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400" b="1" dirty="0"/>
              <a:t>R code:</a:t>
            </a:r>
          </a:p>
          <a:p>
            <a:r>
              <a:rPr lang="en-US" dirty="0">
                <a:latin typeface="Courier New" panose="02070309020205020404" pitchFamily="49" charset="0"/>
                <a:cs typeface="Courier New" panose="02070309020205020404" pitchFamily="49" charset="0"/>
              </a:rPr>
              <a:t>p1 &lt;- </a:t>
            </a:r>
            <a:r>
              <a:rPr lang="en-US" dirty="0" err="1">
                <a:latin typeface="Courier New" panose="02070309020205020404" pitchFamily="49" charset="0"/>
                <a:cs typeface="Courier New" panose="02070309020205020404" pitchFamily="49" charset="0"/>
              </a:rPr>
              <a:t>ggplot</a:t>
            </a:r>
            <a:r>
              <a:rPr lang="en-US" dirty="0">
                <a:latin typeface="Courier New" panose="02070309020205020404" pitchFamily="49" charset="0"/>
                <a:cs typeface="Courier New" panose="02070309020205020404" pitchFamily="49" charset="0"/>
              </a:rPr>
              <a:t>(data = </a:t>
            </a:r>
            <a:r>
              <a:rPr lang="en-US" dirty="0" err="1">
                <a:latin typeface="Courier New" panose="02070309020205020404" pitchFamily="49" charset="0"/>
                <a:cs typeface="Courier New" panose="02070309020205020404" pitchFamily="49" charset="0"/>
              </a:rPr>
              <a:t>avgMicro</a:t>
            </a:r>
            <a:r>
              <a:rPr lang="en-US" dirty="0">
                <a:latin typeface="Courier New" panose="02070309020205020404" pitchFamily="49" charset="0"/>
                <a:cs typeface="Courier New" panose="02070309020205020404" pitchFamily="49" charset="0"/>
              </a:rPr>
              <a:t>,</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mapping = </a:t>
            </a:r>
            <a:r>
              <a:rPr lang="en-US" dirty="0" err="1">
                <a:latin typeface="Courier New" panose="02070309020205020404" pitchFamily="49" charset="0"/>
                <a:cs typeface="Courier New" panose="02070309020205020404" pitchFamily="49" charset="0"/>
              </a:rPr>
              <a:t>aes</a:t>
            </a:r>
            <a:r>
              <a:rPr lang="en-US" dirty="0">
                <a:latin typeface="Courier New" panose="02070309020205020404" pitchFamily="49" charset="0"/>
                <a:cs typeface="Courier New" panose="02070309020205020404" pitchFamily="49" charset="0"/>
              </a:rPr>
              <a:t>(x = Year, y = </a:t>
            </a:r>
            <a:r>
              <a:rPr lang="en-US" dirty="0" err="1">
                <a:latin typeface="Courier New" panose="02070309020205020404" pitchFamily="49" charset="0"/>
                <a:cs typeface="Courier New" panose="02070309020205020404" pitchFamily="49" charset="0"/>
              </a:rPr>
              <a:t>avgMicroplastics</a:t>
            </a:r>
            <a:r>
              <a:rPr lang="en-US" dirty="0">
                <a:latin typeface="Courier New" panose="02070309020205020404" pitchFamily="49" charset="0"/>
                <a:cs typeface="Courier New" panose="02070309020205020404" pitchFamily="49" charset="0"/>
              </a:rPr>
              <a:t>)) +</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geom_line</a:t>
            </a:r>
            <a:r>
              <a:rPr lang="en-US" dirty="0">
                <a:latin typeface="Courier New" panose="02070309020205020404" pitchFamily="49" charset="0"/>
                <a:cs typeface="Courier New" panose="02070309020205020404" pitchFamily="49" charset="0"/>
              </a:rPr>
              <a:t>() +</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geom_point</a:t>
            </a:r>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p2 &lt;- </a:t>
            </a:r>
            <a:r>
              <a:rPr lang="en-US" dirty="0" err="1">
                <a:latin typeface="Courier New" panose="02070309020205020404" pitchFamily="49" charset="0"/>
                <a:cs typeface="Courier New" panose="02070309020205020404" pitchFamily="49" charset="0"/>
              </a:rPr>
              <a:t>ggplot</a:t>
            </a:r>
            <a:r>
              <a:rPr lang="en-US" dirty="0">
                <a:latin typeface="Courier New" panose="02070309020205020404" pitchFamily="49" charset="0"/>
                <a:cs typeface="Courier New" panose="02070309020205020404" pitchFamily="49" charset="0"/>
              </a:rPr>
              <a:t>(data = </a:t>
            </a:r>
            <a:r>
              <a:rPr lang="en-US" dirty="0" err="1">
                <a:latin typeface="Courier New" panose="02070309020205020404" pitchFamily="49" charset="0"/>
                <a:cs typeface="Courier New" panose="02070309020205020404" pitchFamily="49" charset="0"/>
              </a:rPr>
              <a:t>avgMicro</a:t>
            </a:r>
            <a:r>
              <a:rPr lang="en-US" dirty="0">
                <a:latin typeface="Courier New" panose="02070309020205020404" pitchFamily="49" charset="0"/>
                <a:cs typeface="Courier New" panose="02070309020205020404" pitchFamily="49" charset="0"/>
              </a:rPr>
              <a:t>,</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mapping = </a:t>
            </a:r>
            <a:r>
              <a:rPr lang="en-US" dirty="0" err="1">
                <a:latin typeface="Courier New" panose="02070309020205020404" pitchFamily="49" charset="0"/>
                <a:cs typeface="Courier New" panose="02070309020205020404" pitchFamily="49" charset="0"/>
              </a:rPr>
              <a:t>aes</a:t>
            </a:r>
            <a:r>
              <a:rPr lang="en-US" dirty="0">
                <a:latin typeface="Courier New" panose="02070309020205020404" pitchFamily="49" charset="0"/>
                <a:cs typeface="Courier New" panose="02070309020205020404" pitchFamily="49" charset="0"/>
              </a:rPr>
              <a:t>(x = Year, y = </a:t>
            </a:r>
            <a:r>
              <a:rPr lang="en-US" dirty="0" err="1">
                <a:latin typeface="Courier New" panose="02070309020205020404" pitchFamily="49" charset="0"/>
                <a:cs typeface="Courier New" panose="02070309020205020404" pitchFamily="49" charset="0"/>
              </a:rPr>
              <a:t>medMicroplastics</a:t>
            </a:r>
            <a:r>
              <a:rPr lang="en-US" dirty="0">
                <a:latin typeface="Courier New" panose="02070309020205020404" pitchFamily="49" charset="0"/>
                <a:cs typeface="Courier New" panose="02070309020205020404" pitchFamily="49" charset="0"/>
              </a:rPr>
              <a:t>)) +</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geom_line</a:t>
            </a:r>
            <a:r>
              <a:rPr lang="en-US" dirty="0">
                <a:latin typeface="Courier New" panose="02070309020205020404" pitchFamily="49" charset="0"/>
                <a:cs typeface="Courier New" panose="02070309020205020404" pitchFamily="49" charset="0"/>
              </a:rPr>
              <a:t>() +</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geom_point</a:t>
            </a:r>
            <a:r>
              <a:rPr lang="en-US" dirty="0">
                <a:latin typeface="Courier New" panose="02070309020205020404" pitchFamily="49" charset="0"/>
                <a:cs typeface="Courier New" panose="02070309020205020404" pitchFamily="49" charset="0"/>
              </a:rPr>
              <a:t>()</a:t>
            </a:r>
          </a:p>
          <a:p>
            <a:r>
              <a:rPr lang="en-US" dirty="0" err="1">
                <a:latin typeface="Courier New" panose="02070309020205020404" pitchFamily="49" charset="0"/>
                <a:cs typeface="Courier New" panose="02070309020205020404" pitchFamily="49" charset="0"/>
              </a:rPr>
              <a:t>grid.arrange</a:t>
            </a:r>
            <a:r>
              <a:rPr lang="en-US" dirty="0">
                <a:latin typeface="Courier New" panose="02070309020205020404" pitchFamily="49" charset="0"/>
                <a:cs typeface="Courier New" panose="02070309020205020404" pitchFamily="49" charset="0"/>
              </a:rPr>
              <a:t>(p1, p2, </a:t>
            </a:r>
            <a:r>
              <a:rPr lang="en-US" dirty="0" err="1">
                <a:latin typeface="Courier New" panose="02070309020205020404" pitchFamily="49" charset="0"/>
                <a:cs typeface="Courier New" panose="02070309020205020404" pitchFamily="49" charset="0"/>
              </a:rPr>
              <a:t>ncol</a:t>
            </a:r>
            <a:r>
              <a:rPr lang="en-US" dirty="0">
                <a:latin typeface="Courier New" panose="02070309020205020404" pitchFamily="49" charset="0"/>
                <a:cs typeface="Courier New" panose="02070309020205020404" pitchFamily="49" charset="0"/>
              </a:rPr>
              <a:t> = 2)</a:t>
            </a:r>
          </a:p>
        </p:txBody>
      </p:sp>
    </p:spTree>
    <p:extLst>
      <p:ext uri="{BB962C8B-B14F-4D97-AF65-F5344CB8AC3E}">
        <p14:creationId xmlns:p14="http://schemas.microsoft.com/office/powerpoint/2010/main" val="3147675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P spid="6" grpId="0" animBg="1"/>
      <p:bldP spid="6" grpId="1"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B245D-5390-4217-7ACE-827872836B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4C7D91-6937-DDD5-D45E-566A5B564CDA}"/>
              </a:ext>
            </a:extLst>
          </p:cNvPr>
          <p:cNvSpPr>
            <a:spLocks noGrp="1"/>
          </p:cNvSpPr>
          <p:nvPr>
            <p:ph type="title"/>
          </p:nvPr>
        </p:nvSpPr>
        <p:spPr>
          <a:xfrm>
            <a:off x="0" y="0"/>
            <a:ext cx="12192000" cy="1015999"/>
          </a:xfrm>
          <a:solidFill>
            <a:schemeClr val="tx2">
              <a:lumMod val="90000"/>
              <a:lumOff val="10000"/>
            </a:schemeClr>
          </a:solidFill>
        </p:spPr>
        <p:txBody>
          <a:bodyPr>
            <a:normAutofit fontScale="90000"/>
          </a:bodyPr>
          <a:lstStyle/>
          <a:p>
            <a:r>
              <a:rPr lang="en-US" b="1" dirty="0">
                <a:solidFill>
                  <a:schemeClr val="bg1"/>
                </a:solidFill>
              </a:rPr>
              <a:t>    How has the presence of microplastics in oceans </a:t>
            </a:r>
            <a:br>
              <a:rPr lang="en-US" b="1" dirty="0">
                <a:solidFill>
                  <a:schemeClr val="bg1"/>
                </a:solidFill>
              </a:rPr>
            </a:br>
            <a:r>
              <a:rPr lang="en-US" b="1" dirty="0">
                <a:solidFill>
                  <a:schemeClr val="bg1"/>
                </a:solidFill>
              </a:rPr>
              <a:t>    changed over the most recent 25 years? </a:t>
            </a:r>
          </a:p>
        </p:txBody>
      </p:sp>
      <p:sp>
        <p:nvSpPr>
          <p:cNvPr id="4" name="Slide Number Placeholder 3">
            <a:extLst>
              <a:ext uri="{FF2B5EF4-FFF2-40B4-BE49-F238E27FC236}">
                <a16:creationId xmlns:a16="http://schemas.microsoft.com/office/drawing/2014/main" id="{4372E3C7-283D-88B0-DEE6-6D564CEF08F8}"/>
              </a:ext>
            </a:extLst>
          </p:cNvPr>
          <p:cNvSpPr>
            <a:spLocks noGrp="1"/>
          </p:cNvSpPr>
          <p:nvPr>
            <p:ph type="sldNum" sz="quarter" idx="12"/>
          </p:nvPr>
        </p:nvSpPr>
        <p:spPr>
          <a:xfrm>
            <a:off x="9448800" y="6492874"/>
            <a:ext cx="2743200" cy="365125"/>
          </a:xfrm>
        </p:spPr>
        <p:txBody>
          <a:bodyPr/>
          <a:lstStyle/>
          <a:p>
            <a:fld id="{1CD7194B-0F75-470B-8147-2A362AE0D5E6}" type="slidenum">
              <a:rPr lang="en-US" sz="1600" b="1" smtClean="0">
                <a:solidFill>
                  <a:schemeClr val="tx2">
                    <a:lumMod val="90000"/>
                    <a:lumOff val="10000"/>
                  </a:schemeClr>
                </a:solidFill>
              </a:rPr>
              <a:t>51</a:t>
            </a:fld>
            <a:endParaRPr lang="en-US" sz="1600" b="1" dirty="0">
              <a:solidFill>
                <a:schemeClr val="tx2">
                  <a:lumMod val="90000"/>
                  <a:lumOff val="10000"/>
                </a:schemeClr>
              </a:solidFill>
            </a:endParaRPr>
          </a:p>
        </p:txBody>
      </p:sp>
      <p:pic>
        <p:nvPicPr>
          <p:cNvPr id="8" name="Picture 7">
            <a:extLst>
              <a:ext uri="{FF2B5EF4-FFF2-40B4-BE49-F238E27FC236}">
                <a16:creationId xmlns:a16="http://schemas.microsoft.com/office/drawing/2014/main" id="{4178FB3E-FA81-3B4D-ED6F-843193D2580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67573" y="5378308"/>
            <a:ext cx="1256854" cy="1005840"/>
          </a:xfrm>
          <a:prstGeom prst="rect">
            <a:avLst/>
          </a:prstGeom>
        </p:spPr>
      </p:pic>
      <p:pic>
        <p:nvPicPr>
          <p:cNvPr id="10" name="Picture 9">
            <a:extLst>
              <a:ext uri="{FF2B5EF4-FFF2-40B4-BE49-F238E27FC236}">
                <a16:creationId xmlns:a16="http://schemas.microsoft.com/office/drawing/2014/main" id="{E4ED07AE-AF8C-D776-8E3F-F76E42F4E50B}"/>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009758" y="5577840"/>
            <a:ext cx="1200346" cy="1280160"/>
          </a:xfrm>
          <a:prstGeom prst="rect">
            <a:avLst/>
          </a:prstGeom>
        </p:spPr>
      </p:pic>
      <p:pic>
        <p:nvPicPr>
          <p:cNvPr id="13" name="Picture 12">
            <a:extLst>
              <a:ext uri="{FF2B5EF4-FFF2-40B4-BE49-F238E27FC236}">
                <a16:creationId xmlns:a16="http://schemas.microsoft.com/office/drawing/2014/main" id="{5B7C11E3-BC76-7389-E675-7C5A84BBA60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60082" y="5577839"/>
            <a:ext cx="1422160" cy="1280160"/>
          </a:xfrm>
          <a:prstGeom prst="rect">
            <a:avLst/>
          </a:prstGeom>
        </p:spPr>
      </p:pic>
      <p:pic>
        <p:nvPicPr>
          <p:cNvPr id="15" name="Picture 14">
            <a:extLst>
              <a:ext uri="{FF2B5EF4-FFF2-40B4-BE49-F238E27FC236}">
                <a16:creationId xmlns:a16="http://schemas.microsoft.com/office/drawing/2014/main" id="{EEF6A092-8E4E-A970-93F0-AA020004AC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2520" y="1174410"/>
            <a:ext cx="9966960" cy="4045487"/>
          </a:xfrm>
          <a:prstGeom prst="rect">
            <a:avLst/>
          </a:prstGeom>
        </p:spPr>
      </p:pic>
    </p:spTree>
    <p:extLst>
      <p:ext uri="{BB962C8B-B14F-4D97-AF65-F5344CB8AC3E}">
        <p14:creationId xmlns:p14="http://schemas.microsoft.com/office/powerpoint/2010/main" val="11286412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B32DF-CA54-8928-8916-295ABD2894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195A8D-8D9F-8B69-57AD-94C6C8859AB0}"/>
              </a:ext>
            </a:extLst>
          </p:cNvPr>
          <p:cNvSpPr>
            <a:spLocks noGrp="1"/>
          </p:cNvSpPr>
          <p:nvPr>
            <p:ph type="title"/>
          </p:nvPr>
        </p:nvSpPr>
        <p:spPr>
          <a:xfrm>
            <a:off x="0" y="0"/>
            <a:ext cx="12192000" cy="1015999"/>
          </a:xfrm>
          <a:solidFill>
            <a:schemeClr val="tx2">
              <a:lumMod val="90000"/>
              <a:lumOff val="10000"/>
            </a:schemeClr>
          </a:solidFill>
        </p:spPr>
        <p:txBody>
          <a:bodyPr>
            <a:normAutofit fontScale="90000"/>
          </a:bodyPr>
          <a:lstStyle/>
          <a:p>
            <a:r>
              <a:rPr lang="en-US" b="1" dirty="0">
                <a:solidFill>
                  <a:schemeClr val="bg1"/>
                </a:solidFill>
              </a:rPr>
              <a:t>    Most recently, where do microplastics have a higher </a:t>
            </a:r>
            <a:br>
              <a:rPr lang="en-US" b="1" dirty="0">
                <a:solidFill>
                  <a:schemeClr val="bg1"/>
                </a:solidFill>
              </a:rPr>
            </a:br>
            <a:r>
              <a:rPr lang="en-US" b="1" dirty="0">
                <a:solidFill>
                  <a:schemeClr val="bg1"/>
                </a:solidFill>
              </a:rPr>
              <a:t>    presence when we just consider the Atlantic Ocean?</a:t>
            </a:r>
          </a:p>
        </p:txBody>
      </p:sp>
      <p:sp>
        <p:nvSpPr>
          <p:cNvPr id="4" name="Slide Number Placeholder 3">
            <a:extLst>
              <a:ext uri="{FF2B5EF4-FFF2-40B4-BE49-F238E27FC236}">
                <a16:creationId xmlns:a16="http://schemas.microsoft.com/office/drawing/2014/main" id="{DBB7CCCC-8DA3-6525-CE30-709EF9B9E19E}"/>
              </a:ext>
            </a:extLst>
          </p:cNvPr>
          <p:cNvSpPr>
            <a:spLocks noGrp="1"/>
          </p:cNvSpPr>
          <p:nvPr>
            <p:ph type="sldNum" sz="quarter" idx="12"/>
          </p:nvPr>
        </p:nvSpPr>
        <p:spPr>
          <a:xfrm>
            <a:off x="9448800" y="6492874"/>
            <a:ext cx="2743200" cy="365125"/>
          </a:xfrm>
        </p:spPr>
        <p:txBody>
          <a:bodyPr/>
          <a:lstStyle/>
          <a:p>
            <a:fld id="{1CD7194B-0F75-470B-8147-2A362AE0D5E6}" type="slidenum">
              <a:rPr lang="en-US" sz="1600" b="1" smtClean="0">
                <a:solidFill>
                  <a:schemeClr val="tx2">
                    <a:lumMod val="90000"/>
                    <a:lumOff val="10000"/>
                  </a:schemeClr>
                </a:solidFill>
              </a:rPr>
              <a:t>52</a:t>
            </a:fld>
            <a:endParaRPr lang="en-US" sz="1600" b="1" dirty="0">
              <a:solidFill>
                <a:schemeClr val="tx2">
                  <a:lumMod val="90000"/>
                  <a:lumOff val="10000"/>
                </a:schemeClr>
              </a:solidFill>
            </a:endParaRPr>
          </a:p>
        </p:txBody>
      </p:sp>
      <p:sp>
        <p:nvSpPr>
          <p:cNvPr id="11" name="Content Placeholder 2">
            <a:extLst>
              <a:ext uri="{FF2B5EF4-FFF2-40B4-BE49-F238E27FC236}">
                <a16:creationId xmlns:a16="http://schemas.microsoft.com/office/drawing/2014/main" id="{6C096C6D-6AA7-8CBC-BB54-2F2E97C8CFEB}"/>
              </a:ext>
            </a:extLst>
          </p:cNvPr>
          <p:cNvSpPr txBox="1">
            <a:spLocks/>
          </p:cNvSpPr>
          <p:nvPr/>
        </p:nvSpPr>
        <p:spPr>
          <a:xfrm>
            <a:off x="579212" y="4814146"/>
            <a:ext cx="9138528" cy="28940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Blip>
                <a:blip>
                  <a:extLst>
                    <a:ext uri="{96DAC541-7B7A-43D3-8B79-37D633B846F1}">
                      <asvg:svgBlip xmlns:asvg="http://schemas.microsoft.com/office/drawing/2016/SVG/main" r:embed="rId3"/>
                    </a:ext>
                  </a:extLst>
                </a:blip>
              </a:buBlip>
            </a:pPr>
            <a:r>
              <a:rPr lang="en-US" dirty="0"/>
              <a:t>  Coloring of points, land, and ocean all need help</a:t>
            </a:r>
          </a:p>
          <a:p>
            <a:pPr>
              <a:buFont typeface="Arial" panose="020B0604020202020204" pitchFamily="34" charset="0"/>
              <a:buBlip>
                <a:blip>
                  <a:extLst>
                    <a:ext uri="{96DAC541-7B7A-43D3-8B79-37D633B846F1}">
                      <asvg:svgBlip xmlns:asvg="http://schemas.microsoft.com/office/drawing/2016/SVG/main" r:embed="rId3"/>
                    </a:ext>
                  </a:extLst>
                </a:blip>
              </a:buBlip>
            </a:pPr>
            <a:r>
              <a:rPr lang="en-US" dirty="0"/>
              <a:t>  Axis scales not informative</a:t>
            </a:r>
          </a:p>
          <a:p>
            <a:pPr>
              <a:buBlip>
                <a:blip>
                  <a:extLst>
                    <a:ext uri="{96DAC541-7B7A-43D3-8B79-37D633B846F1}">
                      <asvg:svgBlip xmlns:asvg="http://schemas.microsoft.com/office/drawing/2016/SVG/main" r:embed="rId3"/>
                    </a:ext>
                  </a:extLst>
                </a:blip>
              </a:buBlip>
            </a:pPr>
            <a:r>
              <a:rPr lang="en-US" dirty="0"/>
              <a:t>  Only interested in Atlantic ocean</a:t>
            </a:r>
          </a:p>
          <a:p>
            <a:pPr>
              <a:buBlip>
                <a:blip>
                  <a:extLst>
                    <a:ext uri="{96DAC541-7B7A-43D3-8B79-37D633B846F1}">
                      <asvg:svgBlip xmlns:asvg="http://schemas.microsoft.com/office/drawing/2016/SVG/main" r:embed="rId3"/>
                    </a:ext>
                  </a:extLst>
                </a:blip>
              </a:buBlip>
            </a:pPr>
            <a:r>
              <a:rPr lang="en-US" dirty="0"/>
              <a:t>  Point transparency</a:t>
            </a:r>
          </a:p>
        </p:txBody>
      </p:sp>
      <p:pic>
        <p:nvPicPr>
          <p:cNvPr id="13" name="Picture 12">
            <a:extLst>
              <a:ext uri="{FF2B5EF4-FFF2-40B4-BE49-F238E27FC236}">
                <a16:creationId xmlns:a16="http://schemas.microsoft.com/office/drawing/2014/main" id="{13CA8B12-21AA-DEF2-CA85-B547B5AE7C26}"/>
              </a:ext>
            </a:extLst>
          </p:cNvPr>
          <p:cNvPicPr>
            <a:picLocks noChangeAspect="1"/>
          </p:cNvPicPr>
          <p:nvPr/>
        </p:nvPicPr>
        <p:blipFill>
          <a:blip r:embed="rId4"/>
          <a:stretch>
            <a:fillRect/>
          </a:stretch>
        </p:blipFill>
        <p:spPr>
          <a:xfrm>
            <a:off x="10820400" y="1129994"/>
            <a:ext cx="1295581" cy="1019317"/>
          </a:xfrm>
          <a:prstGeom prst="rect">
            <a:avLst/>
          </a:prstGeom>
        </p:spPr>
      </p:pic>
      <p:pic>
        <p:nvPicPr>
          <p:cNvPr id="8" name="Picture 7">
            <a:extLst>
              <a:ext uri="{FF2B5EF4-FFF2-40B4-BE49-F238E27FC236}">
                <a16:creationId xmlns:a16="http://schemas.microsoft.com/office/drawing/2014/main" id="{F723338C-CFB4-7D07-DA54-518FED878C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7667" y="1245387"/>
            <a:ext cx="8799322" cy="3571549"/>
          </a:xfrm>
          <a:prstGeom prst="rect">
            <a:avLst/>
          </a:prstGeom>
        </p:spPr>
      </p:pic>
      <p:sp>
        <p:nvSpPr>
          <p:cNvPr id="6" name="TextBox 5">
            <a:extLst>
              <a:ext uri="{FF2B5EF4-FFF2-40B4-BE49-F238E27FC236}">
                <a16:creationId xmlns:a16="http://schemas.microsoft.com/office/drawing/2014/main" id="{30C0EF66-CF5C-84C5-2E38-FE6800F2330E}"/>
              </a:ext>
            </a:extLst>
          </p:cNvPr>
          <p:cNvSpPr txBox="1"/>
          <p:nvPr/>
        </p:nvSpPr>
        <p:spPr>
          <a:xfrm>
            <a:off x="4724400" y="3198319"/>
            <a:ext cx="7467600" cy="3231654"/>
          </a:xfrm>
          <a:prstGeom prst="rect">
            <a:avLst/>
          </a:prstGeom>
          <a:solidFill>
            <a:schemeClr val="bg1">
              <a:lumMod val="85000"/>
            </a:schemeClr>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400" b="1" dirty="0"/>
              <a:t>R code:</a:t>
            </a:r>
          </a:p>
          <a:p>
            <a:r>
              <a:rPr lang="en-US" dirty="0">
                <a:latin typeface="Courier New" panose="02070309020205020404" pitchFamily="49" charset="0"/>
                <a:cs typeface="Courier New" panose="02070309020205020404" pitchFamily="49" charset="0"/>
              </a:rPr>
              <a:t>globe &lt;- </a:t>
            </a:r>
            <a:r>
              <a:rPr lang="en-US" dirty="0" err="1">
                <a:latin typeface="Courier New" panose="02070309020205020404" pitchFamily="49" charset="0"/>
                <a:cs typeface="Courier New" panose="02070309020205020404" pitchFamily="49" charset="0"/>
              </a:rPr>
              <a:t>map_data</a:t>
            </a:r>
            <a:r>
              <a:rPr lang="en-US" dirty="0">
                <a:latin typeface="Courier New" panose="02070309020205020404" pitchFamily="49" charset="0"/>
                <a:cs typeface="Courier New" panose="02070309020205020404" pitchFamily="49" charset="0"/>
              </a:rPr>
              <a:t>("world")</a:t>
            </a:r>
          </a:p>
          <a:p>
            <a:r>
              <a:rPr lang="en-US" dirty="0" err="1">
                <a:latin typeface="Courier New" panose="02070309020205020404" pitchFamily="49" charset="0"/>
                <a:cs typeface="Courier New" panose="02070309020205020404" pitchFamily="49" charset="0"/>
              </a:rPr>
              <a:t>ggplot</a:t>
            </a:r>
            <a:r>
              <a:rPr lang="en-US" dirty="0">
                <a:latin typeface="Courier New" panose="02070309020205020404" pitchFamily="49" charset="0"/>
                <a:cs typeface="Courier New" panose="02070309020205020404" pitchFamily="49" charset="0"/>
              </a:rPr>
              <a:t>() +</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geom_map</a:t>
            </a:r>
            <a:r>
              <a:rPr lang="en-US" dirty="0">
                <a:latin typeface="Courier New" panose="02070309020205020404" pitchFamily="49" charset="0"/>
                <a:cs typeface="Courier New" panose="02070309020205020404" pitchFamily="49" charset="0"/>
              </a:rPr>
              <a:t>(data = globe, </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mapping = </a:t>
            </a:r>
            <a:r>
              <a:rPr lang="en-US" dirty="0" err="1">
                <a:latin typeface="Courier New" panose="02070309020205020404" pitchFamily="49" charset="0"/>
                <a:cs typeface="Courier New" panose="02070309020205020404" pitchFamily="49" charset="0"/>
              </a:rPr>
              <a:t>aes</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map_id</a:t>
            </a:r>
            <a:r>
              <a:rPr lang="en-US" dirty="0">
                <a:latin typeface="Courier New" panose="02070309020205020404" pitchFamily="49" charset="0"/>
                <a:cs typeface="Courier New" panose="02070309020205020404" pitchFamily="49" charset="0"/>
              </a:rPr>
              <a:t> = region),</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map = globe) +</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geom_point</a:t>
            </a:r>
            <a:r>
              <a:rPr lang="en-US" dirty="0">
                <a:latin typeface="Courier New" panose="02070309020205020404" pitchFamily="49" charset="0"/>
                <a:cs typeface="Courier New" panose="02070309020205020404" pitchFamily="49" charset="0"/>
              </a:rPr>
              <a:t>(data = Atlantic24,</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aes</a:t>
            </a:r>
            <a:r>
              <a:rPr lang="en-US" dirty="0">
                <a:latin typeface="Courier New" panose="02070309020205020404" pitchFamily="49" charset="0"/>
                <a:cs typeface="Courier New" panose="02070309020205020404" pitchFamily="49" charset="0"/>
              </a:rPr>
              <a:t>(x = </a:t>
            </a:r>
            <a:r>
              <a:rPr lang="en-US" dirty="0" err="1">
                <a:latin typeface="Courier New" panose="02070309020205020404" pitchFamily="49" charset="0"/>
                <a:cs typeface="Courier New" panose="02070309020205020404" pitchFamily="49" charset="0"/>
              </a:rPr>
              <a:t>Longitude..degree</a:t>
            </a:r>
            <a:r>
              <a:rPr lang="en-US" dirty="0">
                <a:latin typeface="Courier New" panose="02070309020205020404" pitchFamily="49" charset="0"/>
                <a:cs typeface="Courier New" panose="02070309020205020404" pitchFamily="49" charset="0"/>
              </a:rPr>
              <a:t>.,</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y = </a:t>
            </a:r>
            <a:r>
              <a:rPr lang="en-US" dirty="0" err="1">
                <a:latin typeface="Courier New" panose="02070309020205020404" pitchFamily="49" charset="0"/>
                <a:cs typeface="Courier New" panose="02070309020205020404" pitchFamily="49" charset="0"/>
              </a:rPr>
              <a:t>Latitude..degree</a:t>
            </a:r>
            <a:r>
              <a:rPr lang="en-US" dirty="0">
                <a:latin typeface="Courier New" panose="02070309020205020404" pitchFamily="49" charset="0"/>
                <a:cs typeface="Courier New" panose="02070309020205020404" pitchFamily="49" charset="0"/>
              </a:rPr>
              <a:t>.,</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size = </a:t>
            </a:r>
            <a:r>
              <a:rPr lang="en-US" dirty="0" err="1">
                <a:latin typeface="Courier New" panose="02070309020205020404" pitchFamily="49" charset="0"/>
                <a:cs typeface="Courier New" panose="02070309020205020404" pitchFamily="49" charset="0"/>
              </a:rPr>
              <a:t>Microplastics.Measurement</a:t>
            </a:r>
            <a:r>
              <a:rPr lang="en-US" dirty="0">
                <a:latin typeface="Courier New" panose="02070309020205020404" pitchFamily="49" charset="0"/>
                <a:cs typeface="Courier New" panose="02070309020205020404" pitchFamily="49" charset="0"/>
              </a:rPr>
              <a:t>)) +</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expand_limits</a:t>
            </a:r>
            <a:r>
              <a:rPr lang="en-US" dirty="0">
                <a:latin typeface="Courier New" panose="02070309020205020404" pitchFamily="49" charset="0"/>
                <a:cs typeface="Courier New" panose="02070309020205020404" pitchFamily="49" charset="0"/>
              </a:rPr>
              <a:t>(x = </a:t>
            </a:r>
            <a:r>
              <a:rPr lang="en-US" dirty="0" err="1">
                <a:latin typeface="Courier New" panose="02070309020205020404" pitchFamily="49" charset="0"/>
                <a:cs typeface="Courier New" panose="02070309020205020404" pitchFamily="49" charset="0"/>
              </a:rPr>
              <a:t>globe$long</a:t>
            </a:r>
            <a:r>
              <a:rPr lang="en-US" dirty="0">
                <a:latin typeface="Courier New" panose="02070309020205020404" pitchFamily="49" charset="0"/>
                <a:cs typeface="Courier New" panose="02070309020205020404" pitchFamily="49" charset="0"/>
              </a:rPr>
              <a:t>, y = </a:t>
            </a:r>
            <a:r>
              <a:rPr lang="en-US" dirty="0" err="1">
                <a:latin typeface="Courier New" panose="02070309020205020404" pitchFamily="49" charset="0"/>
                <a:cs typeface="Courier New" panose="02070309020205020404" pitchFamily="49" charset="0"/>
              </a:rPr>
              <a:t>globe$lat</a:t>
            </a:r>
            <a:r>
              <a:rPr lang="en-US" dirty="0">
                <a:latin typeface="Courier New" panose="02070309020205020404" pitchFamily="49" charset="0"/>
                <a:cs typeface="Courier New" panose="02070309020205020404" pitchFamily="49" charset="0"/>
              </a:rPr>
              <a:t>) </a:t>
            </a:r>
          </a:p>
        </p:txBody>
      </p:sp>
      <p:sp>
        <p:nvSpPr>
          <p:cNvPr id="9" name="TextBox 8">
            <a:extLst>
              <a:ext uri="{FF2B5EF4-FFF2-40B4-BE49-F238E27FC236}">
                <a16:creationId xmlns:a16="http://schemas.microsoft.com/office/drawing/2014/main" id="{313AA2E2-BDA7-F603-B7BA-06BD71083BCB}"/>
              </a:ext>
            </a:extLst>
          </p:cNvPr>
          <p:cNvSpPr txBox="1"/>
          <p:nvPr/>
        </p:nvSpPr>
        <p:spPr>
          <a:xfrm>
            <a:off x="3164540" y="1641479"/>
            <a:ext cx="7009254" cy="1015663"/>
          </a:xfrm>
          <a:prstGeom prst="rect">
            <a:avLst/>
          </a:prstGeom>
          <a:solidFill>
            <a:schemeClr val="bg1">
              <a:lumMod val="85000"/>
            </a:schemeClr>
          </a:solidFill>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400" b="1" dirty="0"/>
              <a:t>Subset the data R code:</a:t>
            </a:r>
          </a:p>
          <a:p>
            <a:r>
              <a:rPr lang="en-US" dirty="0">
                <a:latin typeface="Courier New" panose="02070309020205020404" pitchFamily="49" charset="0"/>
                <a:cs typeface="Courier New" panose="02070309020205020404" pitchFamily="49" charset="0"/>
              </a:rPr>
              <a:t>Atlantic24 &lt;- Microplastics |&gt;</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filter(Ocean == "Atlantic Ocean", Year == 2024)</a:t>
            </a:r>
          </a:p>
        </p:txBody>
      </p:sp>
    </p:spTree>
    <p:extLst>
      <p:ext uri="{BB962C8B-B14F-4D97-AF65-F5344CB8AC3E}">
        <p14:creationId xmlns:p14="http://schemas.microsoft.com/office/powerpoint/2010/main" val="2207462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xit" presetSubtype="0" fill="hold" grpId="1" nodeType="withEffect">
                                  <p:stCondLst>
                                    <p:cond delay="0"/>
                                  </p:stCondLst>
                                  <p:childTnLst>
                                    <p:set>
                                      <p:cBhvr>
                                        <p:cTn id="14" dur="1" fill="hold">
                                          <p:stCondLst>
                                            <p:cond delay="0"/>
                                          </p:stCondLst>
                                        </p:cTn>
                                        <p:tgtEl>
                                          <p:spTgt spid="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P spid="6" grpId="0" animBg="1"/>
      <p:bldP spid="6" grpId="1" animBg="1"/>
      <p:bldP spid="9" grpId="0" animBg="1"/>
      <p:bldP spid="9" grpId="1"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D2914-8DBE-60D2-7F59-C29C77FB5B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3F415D-CB52-E5C9-0409-64208D3EB202}"/>
              </a:ext>
            </a:extLst>
          </p:cNvPr>
          <p:cNvSpPr>
            <a:spLocks noGrp="1"/>
          </p:cNvSpPr>
          <p:nvPr>
            <p:ph type="title"/>
          </p:nvPr>
        </p:nvSpPr>
        <p:spPr>
          <a:xfrm>
            <a:off x="0" y="0"/>
            <a:ext cx="12192000" cy="1015999"/>
          </a:xfrm>
          <a:solidFill>
            <a:schemeClr val="tx2">
              <a:lumMod val="90000"/>
              <a:lumOff val="10000"/>
            </a:schemeClr>
          </a:solidFill>
        </p:spPr>
        <p:txBody>
          <a:bodyPr>
            <a:normAutofit fontScale="90000"/>
          </a:bodyPr>
          <a:lstStyle/>
          <a:p>
            <a:r>
              <a:rPr lang="en-US" b="1" dirty="0">
                <a:solidFill>
                  <a:schemeClr val="bg1"/>
                </a:solidFill>
              </a:rPr>
              <a:t>    Most recently, where do microplastics have a higher </a:t>
            </a:r>
            <a:br>
              <a:rPr lang="en-US" b="1" dirty="0">
                <a:solidFill>
                  <a:schemeClr val="bg1"/>
                </a:solidFill>
              </a:rPr>
            </a:br>
            <a:r>
              <a:rPr lang="en-US" b="1" dirty="0">
                <a:solidFill>
                  <a:schemeClr val="bg1"/>
                </a:solidFill>
              </a:rPr>
              <a:t>    presence when we just consider the Atlantic Ocean?</a:t>
            </a:r>
          </a:p>
        </p:txBody>
      </p:sp>
      <p:sp>
        <p:nvSpPr>
          <p:cNvPr id="4" name="Slide Number Placeholder 3">
            <a:extLst>
              <a:ext uri="{FF2B5EF4-FFF2-40B4-BE49-F238E27FC236}">
                <a16:creationId xmlns:a16="http://schemas.microsoft.com/office/drawing/2014/main" id="{E94CABD1-D891-B866-2E14-1BFC1B09043A}"/>
              </a:ext>
            </a:extLst>
          </p:cNvPr>
          <p:cNvSpPr>
            <a:spLocks noGrp="1"/>
          </p:cNvSpPr>
          <p:nvPr>
            <p:ph type="sldNum" sz="quarter" idx="12"/>
          </p:nvPr>
        </p:nvSpPr>
        <p:spPr>
          <a:xfrm>
            <a:off x="9448800" y="6492874"/>
            <a:ext cx="2743200" cy="365125"/>
          </a:xfrm>
        </p:spPr>
        <p:txBody>
          <a:bodyPr/>
          <a:lstStyle/>
          <a:p>
            <a:fld id="{1CD7194B-0F75-470B-8147-2A362AE0D5E6}" type="slidenum">
              <a:rPr lang="en-US" sz="1600" b="1" smtClean="0">
                <a:solidFill>
                  <a:schemeClr val="tx2">
                    <a:lumMod val="90000"/>
                    <a:lumOff val="10000"/>
                  </a:schemeClr>
                </a:solidFill>
              </a:rPr>
              <a:t>53</a:t>
            </a:fld>
            <a:endParaRPr lang="en-US" sz="1600" b="1" dirty="0">
              <a:solidFill>
                <a:schemeClr val="tx2">
                  <a:lumMod val="90000"/>
                  <a:lumOff val="10000"/>
                </a:schemeClr>
              </a:solidFill>
            </a:endParaRPr>
          </a:p>
        </p:txBody>
      </p:sp>
      <p:pic>
        <p:nvPicPr>
          <p:cNvPr id="5" name="Picture 4">
            <a:extLst>
              <a:ext uri="{FF2B5EF4-FFF2-40B4-BE49-F238E27FC236}">
                <a16:creationId xmlns:a16="http://schemas.microsoft.com/office/drawing/2014/main" id="{CA877F0E-81A5-7757-49EC-67B4CD7ADC1C}"/>
              </a:ext>
            </a:extLst>
          </p:cNvPr>
          <p:cNvPicPr>
            <a:picLocks noChangeAspect="1"/>
          </p:cNvPicPr>
          <p:nvPr/>
        </p:nvPicPr>
        <p:blipFill>
          <a:blip r:embed="rId3">
            <a:extLst>
              <a:ext uri="{28A0092B-C50C-407E-A947-70E740481C1C}">
                <a14:useLocalDpi xmlns:a14="http://schemas.microsoft.com/office/drawing/2010/main" val="0"/>
              </a:ext>
            </a:extLst>
          </a:blip>
          <a:srcRect l="12501"/>
          <a:stretch>
            <a:fillRect/>
          </a:stretch>
        </p:blipFill>
        <p:spPr>
          <a:xfrm>
            <a:off x="2521895" y="1772786"/>
            <a:ext cx="7498080" cy="3963301"/>
          </a:xfrm>
          <a:prstGeom prst="rect">
            <a:avLst/>
          </a:prstGeom>
        </p:spPr>
      </p:pic>
      <p:pic>
        <p:nvPicPr>
          <p:cNvPr id="10" name="Picture 9">
            <a:extLst>
              <a:ext uri="{FF2B5EF4-FFF2-40B4-BE49-F238E27FC236}">
                <a16:creationId xmlns:a16="http://schemas.microsoft.com/office/drawing/2014/main" id="{A0794793-6EC4-B5FB-7506-55983C1949C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906810" y="1094115"/>
            <a:ext cx="2285190" cy="1828800"/>
          </a:xfrm>
          <a:prstGeom prst="rect">
            <a:avLst/>
          </a:prstGeom>
        </p:spPr>
      </p:pic>
      <p:sp>
        <p:nvSpPr>
          <p:cNvPr id="12" name="TextBox 11">
            <a:extLst>
              <a:ext uri="{FF2B5EF4-FFF2-40B4-BE49-F238E27FC236}">
                <a16:creationId xmlns:a16="http://schemas.microsoft.com/office/drawing/2014/main" id="{0ECDADC2-1373-8479-16DC-8686D6372169}"/>
              </a:ext>
            </a:extLst>
          </p:cNvPr>
          <p:cNvSpPr txBox="1"/>
          <p:nvPr/>
        </p:nvSpPr>
        <p:spPr>
          <a:xfrm>
            <a:off x="200297" y="6322423"/>
            <a:ext cx="4319452" cy="369332"/>
          </a:xfrm>
          <a:prstGeom prst="rect">
            <a:avLst/>
          </a:prstGeom>
          <a:noFill/>
        </p:spPr>
        <p:txBody>
          <a:bodyPr wrap="square" rtlCol="0">
            <a:spAutoFit/>
          </a:bodyPr>
          <a:lstStyle/>
          <a:p>
            <a:r>
              <a:rPr lang="en-US" dirty="0">
                <a:hlinkClick r:id="rId5" action="ppaction://hlinksldjump"/>
              </a:rPr>
              <a:t>Go to graphing references</a:t>
            </a:r>
            <a:endParaRPr lang="en-US" dirty="0"/>
          </a:p>
        </p:txBody>
      </p:sp>
    </p:spTree>
    <p:extLst>
      <p:ext uri="{BB962C8B-B14F-4D97-AF65-F5344CB8AC3E}">
        <p14:creationId xmlns:p14="http://schemas.microsoft.com/office/powerpoint/2010/main" val="355446061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21.0.7607"/>
  <p:tag name="SLIDO_PRESENTATION_ID" val="f377091d-ded0-47f8-af3d-13c60e18aa99"/>
  <p:tag name="SLIDO_EVENT_UUID" val="5ca7c2a0-919b-44ef-a711-21a8b5c8fe23"/>
  <p:tag name="SLIDO_EVENT_SECTION_UUID" val="6bf4010a-6e0e-498b-91d0-ecc02e3b6743"/>
</p:tagLst>
</file>

<file path=ppt/tags/tag2.xml><?xml version="1.0" encoding="utf-8"?>
<p:tagLst xmlns:a="http://schemas.openxmlformats.org/drawingml/2006/main" xmlns:r="http://schemas.openxmlformats.org/officeDocument/2006/relationships" xmlns:p="http://schemas.openxmlformats.org/presentationml/2006/main">
  <p:tag name="SLIDO_METADATA" val="eyJUaW1lc3RhbXAiOjE3OTA3ODE1MDJ9"/>
  <p:tag name="SLIDO_TYPE" val="SlidoPoll"/>
  <p:tag name="SLIDO_POLL_UUID" val="1422f188-30dc-4bc9-857d-3744ebab818d"/>
  <p:tag name="SLIDO_TIMELINE" val="W3sicG9sbFF1ZXN0aW9uVXVpZCI6ImY0YTVjZmNjLWY1OGUtNDljZC1hMjFkLTNiOWYzNmMxYWFiYyIsInNob3dSZXN1bHRzIjp0cnVlLCJzaG93Q29ycmVjdEFuc3dlcnMiOmZhbHNlLCJ2b3RpbmdMb2NrZWQiOmZhbHNlfV0="/>
</p:tagLst>
</file>

<file path=ppt/tags/tag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4.xml><?xml version="1.0" encoding="utf-8"?>
<p:tagLst xmlns:a="http://schemas.openxmlformats.org/drawingml/2006/main" xmlns:r="http://schemas.openxmlformats.org/officeDocument/2006/relationships" xmlns:p="http://schemas.openxmlformats.org/presentationml/2006/main">
  <p:tag name="SLIDO_ELEMENT" val="title"/>
</p:tagLst>
</file>

<file path=ppt/tags/tag5.xml><?xml version="1.0" encoding="utf-8"?>
<p:tagLst xmlns:a="http://schemas.openxmlformats.org/drawingml/2006/main" xmlns:r="http://schemas.openxmlformats.org/officeDocument/2006/relationships" xmlns:p="http://schemas.openxmlformats.org/presentationml/2006/main">
  <p:tag name="SLIDO_METADATA" val="eyJUaW1lc3RhbXAiOjE3OTA3ODM1NDB9"/>
  <p:tag name="SLIDO_TYPE" val="SlidoPoll"/>
  <p:tag name="SLIDO_POLL_UUID" val="5249fe3e-0ea0-4725-bf91-22d130597b0f"/>
  <p:tag name="SLIDO_TIMELINE" val="W3sicG9sbFF1ZXN0aW9uVXVpZCI6Ijc5NTdmZThjLTkwMjYtNDlhMC05Y2M4LTQzNzc0Njg1OWI5YSIsInNob3dSZXN1bHRzIjp0cnVlLCJzaG93Q29ycmVjdEFuc3dlcnMiOmZhbHNlLCJ2b3RpbmdMb2NrZWQiOmZhbHNlfV0="/>
</p:tagLst>
</file>

<file path=ppt/tags/tag6.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7.xml><?xml version="1.0" encoding="utf-8"?>
<p:tagLst xmlns:a="http://schemas.openxmlformats.org/drawingml/2006/main" xmlns:r="http://schemas.openxmlformats.org/officeDocument/2006/relationships" xmlns:p="http://schemas.openxmlformats.org/presentationml/2006/main">
  <p:tag name="SLIDO_ELEMENT" val="titl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5020</TotalTime>
  <Words>4338</Words>
  <Application>Microsoft Office PowerPoint</Application>
  <PresentationFormat>Widescreen</PresentationFormat>
  <Paragraphs>513</Paragraphs>
  <Slides>53</Slides>
  <Notes>31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53</vt:i4>
      </vt:variant>
    </vt:vector>
  </HeadingPairs>
  <TitlesOfParts>
    <vt:vector size="60" baseType="lpstr">
      <vt:lpstr>Aptos</vt:lpstr>
      <vt:lpstr>Aptos Display</vt:lpstr>
      <vt:lpstr>Arial</vt:lpstr>
      <vt:lpstr>Courier New</vt:lpstr>
      <vt:lpstr>Times New Roman</vt:lpstr>
      <vt:lpstr>Wingdings</vt:lpstr>
      <vt:lpstr>Office Theme</vt:lpstr>
      <vt:lpstr>Creating Graphs  That Tell Your Story</vt:lpstr>
      <vt:lpstr>    Roadmap</vt:lpstr>
      <vt:lpstr>Guidelines for Creating Graphs  Understanding best practices may help you  identify when something is “sus.”</vt:lpstr>
      <vt:lpstr>    It’s just a really terrible map</vt:lpstr>
      <vt:lpstr>PowerPoint Presentation</vt:lpstr>
      <vt:lpstr>    Why visualize data? (Or, why create graphs?)</vt:lpstr>
      <vt:lpstr>    A lot of information, quickly</vt:lpstr>
      <vt:lpstr>    3 laws of effective visual communication</vt:lpstr>
      <vt:lpstr>    Have a clear purpose</vt:lpstr>
      <vt:lpstr>    Show the data clearly</vt:lpstr>
      <vt:lpstr>    Show the data clearly (continued)</vt:lpstr>
      <vt:lpstr>    Make the message obvious</vt:lpstr>
      <vt:lpstr>    Make the message obvious (continued)</vt:lpstr>
      <vt:lpstr>    Accessibility:  Color usage</vt:lpstr>
      <vt:lpstr>    Accessibility:  Color usage (continued)</vt:lpstr>
      <vt:lpstr>    Accessibility:  Font choices</vt:lpstr>
      <vt:lpstr>    Accessibility:  Alt text</vt:lpstr>
      <vt:lpstr>    Some references for graphing practices</vt:lpstr>
      <vt:lpstr>Published Chart Examples  How could the graphic be improved to be less misleading,  easier to read, or better communicate the relationship?</vt:lpstr>
      <vt:lpstr>    Example:  Political Poll</vt:lpstr>
      <vt:lpstr>    Example:  Airline advertisement</vt:lpstr>
      <vt:lpstr>    Example:  Endangered species monitoring</vt:lpstr>
      <vt:lpstr>    Example:  Wildfire occurrences</vt:lpstr>
      <vt:lpstr>    Example:  Beer mile races</vt:lpstr>
      <vt:lpstr>Real Data Exploration Examples  Using real data, discuss how to update default R ggplot2 graphics to follow the three laws and be accessible.</vt:lpstr>
      <vt:lpstr>PowerPoint Presentation</vt:lpstr>
      <vt:lpstr>    Accessing the free Posit Cloud</vt:lpstr>
      <vt:lpstr>    Computing in the free Posit Cloud</vt:lpstr>
      <vt:lpstr>    Computing in the free Posit Cloud</vt:lpstr>
      <vt:lpstr>    Go to data exploration</vt:lpstr>
      <vt:lpstr>    Taylor Swift album tracks dataset</vt:lpstr>
      <vt:lpstr>    How does danceability of Taylor Swift tracks differ      between songs in major and minor keys?</vt:lpstr>
      <vt:lpstr>    Taylor Swift tracks:  Overlaid density plots</vt:lpstr>
      <vt:lpstr>    Is there evidence of a linear relationship between      danceability and order within Taylor Swift track?</vt:lpstr>
      <vt:lpstr>    Taylor Swift tracks:  Scatterplot</vt:lpstr>
      <vt:lpstr>    How does danceability of Taylor Swift tracks differ      among her studio albums?</vt:lpstr>
      <vt:lpstr>    Taylor Swift tracks:  side-by-side boxplots</vt:lpstr>
      <vt:lpstr>    Some references for ggplot2</vt:lpstr>
      <vt:lpstr>Putting It All Together </vt:lpstr>
      <vt:lpstr>    Summary</vt:lpstr>
      <vt:lpstr>PowerPoint Presentation</vt:lpstr>
      <vt:lpstr>Appendix: Guidelines for Creating Tables  Sometimes it is better to display the information using a table.</vt:lpstr>
      <vt:lpstr>    Elements of tables</vt:lpstr>
      <vt:lpstr>    Elements of tables (continued)</vt:lpstr>
      <vt:lpstr>Appendix:  Microplastics data exploration option</vt:lpstr>
      <vt:lpstr>    Ocean microplastics dataset</vt:lpstr>
      <vt:lpstr>    How has the presence of microplastics in oceans      changed over the most recent 25 years? </vt:lpstr>
      <vt:lpstr>    How has the presence of microplastics in oceans      changed over the most recent 25 years? </vt:lpstr>
      <vt:lpstr>    How has the presence of microplastics in oceans      changed over the most recent 25 years? </vt:lpstr>
      <vt:lpstr>    How has the presence of microplastics in oceans      changed over the most recent 25 years? </vt:lpstr>
      <vt:lpstr>    How has the presence of microplastics in oceans      changed over the most recent 25 years? </vt:lpstr>
      <vt:lpstr>    Most recently, where do microplastics have a higher      presence when we just consider the Atlantic Ocean?</vt:lpstr>
      <vt:lpstr>    Most recently, where do microplastics have a higher      presence when we just consider the Atlantic Ocean?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Heyman, Megan</dc:creator>
  <cp:lastModifiedBy>Heyman, Megan</cp:lastModifiedBy>
  <cp:revision>34</cp:revision>
  <dcterms:created xsi:type="dcterms:W3CDTF">2026-07-27T14:45:40Z</dcterms:created>
  <dcterms:modified xsi:type="dcterms:W3CDTF">2026-10-01T17:55:39Z</dcterms:modified>
</cp:coreProperties>
</file>